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36"/>
  </p:notesMasterIdLst>
  <p:sldIdLst>
    <p:sldId id="256" r:id="rId2"/>
    <p:sldId id="257" r:id="rId3"/>
    <p:sldId id="259" r:id="rId4"/>
    <p:sldId id="260" r:id="rId5"/>
    <p:sldId id="269" r:id="rId6"/>
    <p:sldId id="261" r:id="rId7"/>
    <p:sldId id="272" r:id="rId8"/>
    <p:sldId id="284" r:id="rId9"/>
    <p:sldId id="273" r:id="rId10"/>
    <p:sldId id="274" r:id="rId11"/>
    <p:sldId id="285" r:id="rId12"/>
    <p:sldId id="287" r:id="rId13"/>
    <p:sldId id="275" r:id="rId14"/>
    <p:sldId id="286" r:id="rId15"/>
    <p:sldId id="288" r:id="rId16"/>
    <p:sldId id="289" r:id="rId17"/>
    <p:sldId id="276" r:id="rId18"/>
    <p:sldId id="290" r:id="rId19"/>
    <p:sldId id="291" r:id="rId20"/>
    <p:sldId id="277" r:id="rId21"/>
    <p:sldId id="292" r:id="rId22"/>
    <p:sldId id="293" r:id="rId23"/>
    <p:sldId id="294" r:id="rId24"/>
    <p:sldId id="296" r:id="rId25"/>
    <p:sldId id="297" r:id="rId26"/>
    <p:sldId id="295" r:id="rId27"/>
    <p:sldId id="278" r:id="rId28"/>
    <p:sldId id="298" r:id="rId29"/>
    <p:sldId id="299" r:id="rId30"/>
    <p:sldId id="301" r:id="rId31"/>
    <p:sldId id="280" r:id="rId32"/>
    <p:sldId id="281" r:id="rId33"/>
    <p:sldId id="283" r:id="rId34"/>
    <p:sldId id="262" r:id="rId35"/>
  </p:sldIdLst>
  <p:sldSz cx="12192000" cy="6858000"/>
  <p:notesSz cx="6858000" cy="9144000"/>
  <p:embeddedFontLst>
    <p:embeddedFont>
      <p:font typeface="Gothic A1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45857A1-DD15-4F62-9ECC-6CCE45A0719C}">
  <a:tblStyle styleId="{C45857A1-DD15-4F62-9ECC-6CCE45A0719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" name="Google Shape;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58696D50-2952-726A-415C-9855B881F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>
            <a:extLst>
              <a:ext uri="{FF2B5EF4-FFF2-40B4-BE49-F238E27FC236}">
                <a16:creationId xmlns:a16="http://schemas.microsoft.com/office/drawing/2014/main" id="{63C9E453-328F-0E59-2D09-74B1ED3419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" name="Google Shape;81;p5:notes">
            <a:extLst>
              <a:ext uri="{FF2B5EF4-FFF2-40B4-BE49-F238E27FC236}">
                <a16:creationId xmlns:a16="http://schemas.microsoft.com/office/drawing/2014/main" id="{1AAB0E23-FDE5-3742-D9E0-A76A36B46D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65889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508DCBEC-584D-3072-06E2-C74D6BF6A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>
            <a:extLst>
              <a:ext uri="{FF2B5EF4-FFF2-40B4-BE49-F238E27FC236}">
                <a16:creationId xmlns:a16="http://schemas.microsoft.com/office/drawing/2014/main" id="{13F57005-7A50-E840-A631-16BECC7E37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" name="Google Shape;81;p5:notes">
            <a:extLst>
              <a:ext uri="{FF2B5EF4-FFF2-40B4-BE49-F238E27FC236}">
                <a16:creationId xmlns:a16="http://schemas.microsoft.com/office/drawing/2014/main" id="{7CD89ADB-20F0-669C-A0AF-D8FBDA161C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43971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F9DFE72C-AD46-AE35-7353-E8F1AD9DE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>
            <a:extLst>
              <a:ext uri="{FF2B5EF4-FFF2-40B4-BE49-F238E27FC236}">
                <a16:creationId xmlns:a16="http://schemas.microsoft.com/office/drawing/2014/main" id="{F8B70151-30D9-4419-E7D3-348F2B552A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" name="Google Shape;81;p5:notes">
            <a:extLst>
              <a:ext uri="{FF2B5EF4-FFF2-40B4-BE49-F238E27FC236}">
                <a16:creationId xmlns:a16="http://schemas.microsoft.com/office/drawing/2014/main" id="{76E64F50-1968-9B19-A62B-C8E7FEFFF2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58937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2436923B-EA6E-563C-951D-FE22D6544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>
            <a:extLst>
              <a:ext uri="{FF2B5EF4-FFF2-40B4-BE49-F238E27FC236}">
                <a16:creationId xmlns:a16="http://schemas.microsoft.com/office/drawing/2014/main" id="{9D65E264-6DE4-E2E5-2624-6B7992F31A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" name="Google Shape;81;p5:notes">
            <a:extLst>
              <a:ext uri="{FF2B5EF4-FFF2-40B4-BE49-F238E27FC236}">
                <a16:creationId xmlns:a16="http://schemas.microsoft.com/office/drawing/2014/main" id="{9FA9E808-1E4F-7C02-7F09-E13AD48E4E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58663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E7B37E39-F3E1-99D9-10B8-48CB5AE0C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>
            <a:extLst>
              <a:ext uri="{FF2B5EF4-FFF2-40B4-BE49-F238E27FC236}">
                <a16:creationId xmlns:a16="http://schemas.microsoft.com/office/drawing/2014/main" id="{678EB4B3-9585-6C86-8F5F-A3F0FEECFF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" name="Google Shape;81;p5:notes">
            <a:extLst>
              <a:ext uri="{FF2B5EF4-FFF2-40B4-BE49-F238E27FC236}">
                <a16:creationId xmlns:a16="http://schemas.microsoft.com/office/drawing/2014/main" id="{AC6F24AA-6E54-4F7B-73AF-5857829007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44930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F9DFE72C-AD46-AE35-7353-E8F1AD9DE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>
            <a:extLst>
              <a:ext uri="{FF2B5EF4-FFF2-40B4-BE49-F238E27FC236}">
                <a16:creationId xmlns:a16="http://schemas.microsoft.com/office/drawing/2014/main" id="{F8B70151-30D9-4419-E7D3-348F2B552A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" name="Google Shape;81;p5:notes">
            <a:extLst>
              <a:ext uri="{FF2B5EF4-FFF2-40B4-BE49-F238E27FC236}">
                <a16:creationId xmlns:a16="http://schemas.microsoft.com/office/drawing/2014/main" id="{76E64F50-1968-9B19-A62B-C8E7FEFFF2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96065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5F3EC734-5611-5CA5-0F60-E23B236C2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>
            <a:extLst>
              <a:ext uri="{FF2B5EF4-FFF2-40B4-BE49-F238E27FC236}">
                <a16:creationId xmlns:a16="http://schemas.microsoft.com/office/drawing/2014/main" id="{2D9B43F0-005A-8D97-CA87-DB928E125F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" name="Google Shape;81;p5:notes">
            <a:extLst>
              <a:ext uri="{FF2B5EF4-FFF2-40B4-BE49-F238E27FC236}">
                <a16:creationId xmlns:a16="http://schemas.microsoft.com/office/drawing/2014/main" id="{FAC43BAC-32AF-EB60-A168-92426045D5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08254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5F3EC734-5611-5CA5-0F60-E23B236C2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>
            <a:extLst>
              <a:ext uri="{FF2B5EF4-FFF2-40B4-BE49-F238E27FC236}">
                <a16:creationId xmlns:a16="http://schemas.microsoft.com/office/drawing/2014/main" id="{2D9B43F0-005A-8D97-CA87-DB928E125F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" name="Google Shape;81;p5:notes">
            <a:extLst>
              <a:ext uri="{FF2B5EF4-FFF2-40B4-BE49-F238E27FC236}">
                <a16:creationId xmlns:a16="http://schemas.microsoft.com/office/drawing/2014/main" id="{FAC43BAC-32AF-EB60-A168-92426045D5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893584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5F3EC734-5611-5CA5-0F60-E23B236C2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>
            <a:extLst>
              <a:ext uri="{FF2B5EF4-FFF2-40B4-BE49-F238E27FC236}">
                <a16:creationId xmlns:a16="http://schemas.microsoft.com/office/drawing/2014/main" id="{2D9B43F0-005A-8D97-CA87-DB928E125F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" name="Google Shape;81;p5:notes">
            <a:extLst>
              <a:ext uri="{FF2B5EF4-FFF2-40B4-BE49-F238E27FC236}">
                <a16:creationId xmlns:a16="http://schemas.microsoft.com/office/drawing/2014/main" id="{FAC43BAC-32AF-EB60-A168-92426045D5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606605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43779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CDBB1B50-31F0-19A3-1BFB-53085A3D1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>
            <a:extLst>
              <a:ext uri="{FF2B5EF4-FFF2-40B4-BE49-F238E27FC236}">
                <a16:creationId xmlns:a16="http://schemas.microsoft.com/office/drawing/2014/main" id="{592EA591-9CEC-9687-09CB-1D548BE55D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" name="Google Shape;81;p5:notes">
            <a:extLst>
              <a:ext uri="{FF2B5EF4-FFF2-40B4-BE49-F238E27FC236}">
                <a16:creationId xmlns:a16="http://schemas.microsoft.com/office/drawing/2014/main" id="{2013AD19-3CAD-5D53-312A-74C9C229FB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52979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CDBB1B50-31F0-19A3-1BFB-53085A3D1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>
            <a:extLst>
              <a:ext uri="{FF2B5EF4-FFF2-40B4-BE49-F238E27FC236}">
                <a16:creationId xmlns:a16="http://schemas.microsoft.com/office/drawing/2014/main" id="{592EA591-9CEC-9687-09CB-1D548BE55D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" name="Google Shape;81;p5:notes">
            <a:extLst>
              <a:ext uri="{FF2B5EF4-FFF2-40B4-BE49-F238E27FC236}">
                <a16:creationId xmlns:a16="http://schemas.microsoft.com/office/drawing/2014/main" id="{2013AD19-3CAD-5D53-312A-74C9C229FB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842621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CDBB1B50-31F0-19A3-1BFB-53085A3D1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>
            <a:extLst>
              <a:ext uri="{FF2B5EF4-FFF2-40B4-BE49-F238E27FC236}">
                <a16:creationId xmlns:a16="http://schemas.microsoft.com/office/drawing/2014/main" id="{592EA591-9CEC-9687-09CB-1D548BE55D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" name="Google Shape;81;p5:notes">
            <a:extLst>
              <a:ext uri="{FF2B5EF4-FFF2-40B4-BE49-F238E27FC236}">
                <a16:creationId xmlns:a16="http://schemas.microsoft.com/office/drawing/2014/main" id="{2013AD19-3CAD-5D53-312A-74C9C229FB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567571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CDBB1B50-31F0-19A3-1BFB-53085A3D1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>
            <a:extLst>
              <a:ext uri="{FF2B5EF4-FFF2-40B4-BE49-F238E27FC236}">
                <a16:creationId xmlns:a16="http://schemas.microsoft.com/office/drawing/2014/main" id="{592EA591-9CEC-9687-09CB-1D548BE55D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" name="Google Shape;81;p5:notes">
            <a:extLst>
              <a:ext uri="{FF2B5EF4-FFF2-40B4-BE49-F238E27FC236}">
                <a16:creationId xmlns:a16="http://schemas.microsoft.com/office/drawing/2014/main" id="{2013AD19-3CAD-5D53-312A-74C9C229FB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218563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CDBB1B50-31F0-19A3-1BFB-53085A3D1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>
            <a:extLst>
              <a:ext uri="{FF2B5EF4-FFF2-40B4-BE49-F238E27FC236}">
                <a16:creationId xmlns:a16="http://schemas.microsoft.com/office/drawing/2014/main" id="{592EA591-9CEC-9687-09CB-1D548BE55D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" name="Google Shape;81;p5:notes">
            <a:extLst>
              <a:ext uri="{FF2B5EF4-FFF2-40B4-BE49-F238E27FC236}">
                <a16:creationId xmlns:a16="http://schemas.microsoft.com/office/drawing/2014/main" id="{2013AD19-3CAD-5D53-312A-74C9C229FB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635299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CDBB1B50-31F0-19A3-1BFB-53085A3D1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>
            <a:extLst>
              <a:ext uri="{FF2B5EF4-FFF2-40B4-BE49-F238E27FC236}">
                <a16:creationId xmlns:a16="http://schemas.microsoft.com/office/drawing/2014/main" id="{592EA591-9CEC-9687-09CB-1D548BE55D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" name="Google Shape;81;p5:notes">
            <a:extLst>
              <a:ext uri="{FF2B5EF4-FFF2-40B4-BE49-F238E27FC236}">
                <a16:creationId xmlns:a16="http://schemas.microsoft.com/office/drawing/2014/main" id="{2013AD19-3CAD-5D53-312A-74C9C229FB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690023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CDBB1B50-31F0-19A3-1BFB-53085A3D1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>
            <a:extLst>
              <a:ext uri="{FF2B5EF4-FFF2-40B4-BE49-F238E27FC236}">
                <a16:creationId xmlns:a16="http://schemas.microsoft.com/office/drawing/2014/main" id="{592EA591-9CEC-9687-09CB-1D548BE55D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" name="Google Shape;81;p5:notes">
            <a:extLst>
              <a:ext uri="{FF2B5EF4-FFF2-40B4-BE49-F238E27FC236}">
                <a16:creationId xmlns:a16="http://schemas.microsoft.com/office/drawing/2014/main" id="{2013AD19-3CAD-5D53-312A-74C9C229FB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896034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9E2AE5F0-60D5-ED94-38F5-D7626D936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>
            <a:extLst>
              <a:ext uri="{FF2B5EF4-FFF2-40B4-BE49-F238E27FC236}">
                <a16:creationId xmlns:a16="http://schemas.microsoft.com/office/drawing/2014/main" id="{F00DC814-5021-24EB-EC88-E0FDF5F215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" name="Google Shape;81;p5:notes">
            <a:extLst>
              <a:ext uri="{FF2B5EF4-FFF2-40B4-BE49-F238E27FC236}">
                <a16:creationId xmlns:a16="http://schemas.microsoft.com/office/drawing/2014/main" id="{8BDE701A-CAD4-414F-C479-90B2DABAFA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886525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9E2AE5F0-60D5-ED94-38F5-D7626D936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>
            <a:extLst>
              <a:ext uri="{FF2B5EF4-FFF2-40B4-BE49-F238E27FC236}">
                <a16:creationId xmlns:a16="http://schemas.microsoft.com/office/drawing/2014/main" id="{F00DC814-5021-24EB-EC88-E0FDF5F215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" name="Google Shape;81;p5:notes">
            <a:extLst>
              <a:ext uri="{FF2B5EF4-FFF2-40B4-BE49-F238E27FC236}">
                <a16:creationId xmlns:a16="http://schemas.microsoft.com/office/drawing/2014/main" id="{8BDE701A-CAD4-414F-C479-90B2DABAFA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999148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A0B443EA-95A7-070F-F87D-1A0F7B1EA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>
            <a:extLst>
              <a:ext uri="{FF2B5EF4-FFF2-40B4-BE49-F238E27FC236}">
                <a16:creationId xmlns:a16="http://schemas.microsoft.com/office/drawing/2014/main" id="{10E21F52-126A-6A9C-5145-69864E6DC9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" name="Google Shape;81;p5:notes">
            <a:extLst>
              <a:ext uri="{FF2B5EF4-FFF2-40B4-BE49-F238E27FC236}">
                <a16:creationId xmlns:a16="http://schemas.microsoft.com/office/drawing/2014/main" id="{A6954FBC-C83D-4745-82A0-DF831140A4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7988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" name="Google Shape;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A0B443EA-95A7-070F-F87D-1A0F7B1EA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>
            <a:extLst>
              <a:ext uri="{FF2B5EF4-FFF2-40B4-BE49-F238E27FC236}">
                <a16:creationId xmlns:a16="http://schemas.microsoft.com/office/drawing/2014/main" id="{10E21F52-126A-6A9C-5145-69864E6DC9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" name="Google Shape;81;p5:notes">
            <a:extLst>
              <a:ext uri="{FF2B5EF4-FFF2-40B4-BE49-F238E27FC236}">
                <a16:creationId xmlns:a16="http://schemas.microsoft.com/office/drawing/2014/main" id="{A6954FBC-C83D-4745-82A0-DF831140A4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840369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>
          <a:extLst>
            <a:ext uri="{FF2B5EF4-FFF2-40B4-BE49-F238E27FC236}">
              <a16:creationId xmlns:a16="http://schemas.microsoft.com/office/drawing/2014/main" id="{37BCB889-9EB0-8D1E-0390-78294D9A0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:notes">
            <a:extLst>
              <a:ext uri="{FF2B5EF4-FFF2-40B4-BE49-F238E27FC236}">
                <a16:creationId xmlns:a16="http://schemas.microsoft.com/office/drawing/2014/main" id="{7D39A6F6-6F48-4CF8-8D12-6F4A80CCEC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" name="Google Shape;75;p4:notes">
            <a:extLst>
              <a:ext uri="{FF2B5EF4-FFF2-40B4-BE49-F238E27FC236}">
                <a16:creationId xmlns:a16="http://schemas.microsoft.com/office/drawing/2014/main" id="{44B0AC65-BFEE-7199-6067-C50BEAD4B9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713453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3862B047-D26B-C85E-EA27-952AA1197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>
            <a:extLst>
              <a:ext uri="{FF2B5EF4-FFF2-40B4-BE49-F238E27FC236}">
                <a16:creationId xmlns:a16="http://schemas.microsoft.com/office/drawing/2014/main" id="{32390C46-FECA-4B91-97F5-FFCAACC23C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" name="Google Shape;81;p5:notes">
            <a:extLst>
              <a:ext uri="{FF2B5EF4-FFF2-40B4-BE49-F238E27FC236}">
                <a16:creationId xmlns:a16="http://schemas.microsoft.com/office/drawing/2014/main" id="{A8C446B7-CC21-70C4-4CDF-9DF5D80321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61994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82739385-7780-16B8-DCB5-5C2074BA5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>
            <a:extLst>
              <a:ext uri="{FF2B5EF4-FFF2-40B4-BE49-F238E27FC236}">
                <a16:creationId xmlns:a16="http://schemas.microsoft.com/office/drawing/2014/main" id="{DA7785D7-5679-151F-43E6-AD79BCCF23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" name="Google Shape;81;p5:notes">
            <a:extLst>
              <a:ext uri="{FF2B5EF4-FFF2-40B4-BE49-F238E27FC236}">
                <a16:creationId xmlns:a16="http://schemas.microsoft.com/office/drawing/2014/main" id="{9087DFD9-94BC-4528-518F-E4A594C029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68204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" name="Google Shape;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" name="Google Shape;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" name="Google Shape;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75028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>
          <a:extLst>
            <a:ext uri="{FF2B5EF4-FFF2-40B4-BE49-F238E27FC236}">
              <a16:creationId xmlns:a16="http://schemas.microsoft.com/office/drawing/2014/main" id="{E4FF83D5-27CF-5B47-5653-E6120B141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:notes">
            <a:extLst>
              <a:ext uri="{FF2B5EF4-FFF2-40B4-BE49-F238E27FC236}">
                <a16:creationId xmlns:a16="http://schemas.microsoft.com/office/drawing/2014/main" id="{2C535056-2A07-B392-D414-0531DC7FD2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" name="Google Shape;75;p4:notes">
            <a:extLst>
              <a:ext uri="{FF2B5EF4-FFF2-40B4-BE49-F238E27FC236}">
                <a16:creationId xmlns:a16="http://schemas.microsoft.com/office/drawing/2014/main" id="{0753AB08-45AA-5590-163B-1E613E296D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98624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F9DFE72C-AD46-AE35-7353-E8F1AD9DE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>
            <a:extLst>
              <a:ext uri="{FF2B5EF4-FFF2-40B4-BE49-F238E27FC236}">
                <a16:creationId xmlns:a16="http://schemas.microsoft.com/office/drawing/2014/main" id="{F8B70151-30D9-4419-E7D3-348F2B552A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" name="Google Shape;81;p5:notes">
            <a:extLst>
              <a:ext uri="{FF2B5EF4-FFF2-40B4-BE49-F238E27FC236}">
                <a16:creationId xmlns:a16="http://schemas.microsoft.com/office/drawing/2014/main" id="{76E64F50-1968-9B19-A62B-C8E7FEFFF2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14923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75ACD21F-8355-6B83-8245-98C3F05DF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>
            <a:extLst>
              <a:ext uri="{FF2B5EF4-FFF2-40B4-BE49-F238E27FC236}">
                <a16:creationId xmlns:a16="http://schemas.microsoft.com/office/drawing/2014/main" id="{864954E4-C670-9BC5-454E-318874A4F9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" name="Google Shape;81;p5:notes">
            <a:extLst>
              <a:ext uri="{FF2B5EF4-FFF2-40B4-BE49-F238E27FC236}">
                <a16:creationId xmlns:a16="http://schemas.microsoft.com/office/drawing/2014/main" id="{AD146D1C-23C7-161E-B753-27813AFF73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8439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1B649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4566441" y="4447564"/>
            <a:ext cx="68685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4566440" y="5184664"/>
            <a:ext cx="6868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1980" y="516821"/>
            <a:ext cx="2006664" cy="177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61731" y="2634530"/>
            <a:ext cx="2688590" cy="15953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" name="Google Shape;21;p2"/>
          <p:cNvCxnSpPr/>
          <p:nvPr/>
        </p:nvCxnSpPr>
        <p:spPr>
          <a:xfrm>
            <a:off x="2178050" y="5090588"/>
            <a:ext cx="9272400" cy="0"/>
          </a:xfrm>
          <a:prstGeom prst="straightConnector1">
            <a:avLst/>
          </a:prstGeom>
          <a:noFill/>
          <a:ln w="9525" cap="flat" cmpd="sng">
            <a:solidFill>
              <a:srgbClr val="CDD4D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2" name="Google Shape;22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9662" y="2593285"/>
            <a:ext cx="839744" cy="3037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슬라이드">
  <p:cSld name="2_제목 슬라이드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ctrTitle"/>
          </p:nvPr>
        </p:nvSpPr>
        <p:spPr>
          <a:xfrm>
            <a:off x="775407" y="1398696"/>
            <a:ext cx="2551993" cy="67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5" name="Google Shape;25;p3"/>
          <p:cNvCxnSpPr/>
          <p:nvPr/>
        </p:nvCxnSpPr>
        <p:spPr>
          <a:xfrm>
            <a:off x="281940" y="774229"/>
            <a:ext cx="1162812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" name="Google Shape;26;p3"/>
          <p:cNvCxnSpPr/>
          <p:nvPr/>
        </p:nvCxnSpPr>
        <p:spPr>
          <a:xfrm>
            <a:off x="4566920" y="1455743"/>
            <a:ext cx="0" cy="4411975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7" name="Google Shape;27;p3"/>
          <p:cNvPicPr preferRelativeResize="0"/>
          <p:nvPr/>
        </p:nvPicPr>
        <p:blipFill rotWithShape="1">
          <a:blip r:embed="rId2">
            <a:alphaModFix/>
          </a:blip>
          <a:srcRect r="9511" b="4896"/>
          <a:stretch/>
        </p:blipFill>
        <p:spPr>
          <a:xfrm>
            <a:off x="8064499" y="4320414"/>
            <a:ext cx="4127499" cy="2538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제목 슬라이드">
  <p:cSld name="3_제목 슬라이드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ctrTitle"/>
          </p:nvPr>
        </p:nvSpPr>
        <p:spPr>
          <a:xfrm>
            <a:off x="0" y="2790712"/>
            <a:ext cx="12192000" cy="572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ctr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>
            <a:off x="1" y="3613382"/>
            <a:ext cx="12192000" cy="46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31" name="Google Shape;31;p4"/>
          <p:cNvCxnSpPr/>
          <p:nvPr/>
        </p:nvCxnSpPr>
        <p:spPr>
          <a:xfrm>
            <a:off x="766763" y="3429000"/>
            <a:ext cx="10658475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제목 슬라이드">
  <p:cSld name="4_제목 슬라이드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5"/>
          <p:cNvGrpSpPr/>
          <p:nvPr/>
        </p:nvGrpSpPr>
        <p:grpSpPr>
          <a:xfrm>
            <a:off x="304800" y="6357966"/>
            <a:ext cx="3573087" cy="362665"/>
            <a:chOff x="0" y="6357966"/>
            <a:chExt cx="3573087" cy="362665"/>
          </a:xfrm>
        </p:grpSpPr>
        <p:sp>
          <p:nvSpPr>
            <p:cNvPr id="34" name="Google Shape;34;p5"/>
            <p:cNvSpPr/>
            <p:nvPr/>
          </p:nvSpPr>
          <p:spPr>
            <a:xfrm>
              <a:off x="0" y="6502623"/>
              <a:ext cx="3573087" cy="2180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50"/>
                <a:buFont typeface="Arial"/>
                <a:buNone/>
              </a:pPr>
              <a:r>
                <a:rPr lang="en-US" sz="750" b="0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Copyright © 20</a:t>
              </a:r>
              <a:r>
                <a:rPr lang="en-US" sz="750">
                  <a:solidFill>
                    <a:srgbClr val="A5A5A5"/>
                  </a:solidFill>
                </a:rPr>
                <a:t>24</a:t>
              </a:r>
              <a:r>
                <a:rPr lang="en-US" sz="750" b="0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 BESPIN GLOBAL, Inc. All rights reserved   |  Confidential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0" y="6357966"/>
              <a:ext cx="3386574" cy="2257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50"/>
                <a:buFont typeface="Arial"/>
                <a:buNone/>
              </a:pPr>
              <a:r>
                <a:rPr lang="en-US" sz="750" b="0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http://www.bespinglobal.com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6" name="Google Shape;36;p5"/>
          <p:cNvCxnSpPr/>
          <p:nvPr/>
        </p:nvCxnSpPr>
        <p:spPr>
          <a:xfrm>
            <a:off x="281940" y="6239212"/>
            <a:ext cx="116281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" name="Google Shape;37;p5"/>
          <p:cNvCxnSpPr/>
          <p:nvPr/>
        </p:nvCxnSpPr>
        <p:spPr>
          <a:xfrm>
            <a:off x="281940" y="774229"/>
            <a:ext cx="1162812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" name="Google Shape;38;p5"/>
          <p:cNvSpPr txBox="1"/>
          <p:nvPr/>
        </p:nvSpPr>
        <p:spPr>
          <a:xfrm>
            <a:off x="11490430" y="6335101"/>
            <a:ext cx="41963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제목 슬라이드">
  <p:cSld name="8_제목 슬라이드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1B649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"/>
          <p:cNvSpPr txBox="1">
            <a:spLocks noGrp="1"/>
          </p:cNvSpPr>
          <p:nvPr>
            <p:ph type="ctrTitle"/>
          </p:nvPr>
        </p:nvSpPr>
        <p:spPr>
          <a:xfrm>
            <a:off x="0" y="3771059"/>
            <a:ext cx="12192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3" name="Google Shape;4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92668" y="6299487"/>
            <a:ext cx="2006664" cy="177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3930" y="1877795"/>
            <a:ext cx="2644140" cy="1568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9440" y="443066"/>
            <a:ext cx="941800" cy="3400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20760" y="3116408"/>
            <a:ext cx="941800" cy="3400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18" Type="http://schemas.openxmlformats.org/officeDocument/2006/relationships/image" Target="../media/image15.svg"/><Relationship Id="rId3" Type="http://schemas.openxmlformats.org/officeDocument/2006/relationships/image" Target="../media/image17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0.svg"/><Relationship Id="rId20" Type="http://schemas.openxmlformats.org/officeDocument/2006/relationships/image" Target="../media/image36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9.png"/><Relationship Id="rId10" Type="http://schemas.openxmlformats.org/officeDocument/2006/relationships/image" Target="../media/image28.svg"/><Relationship Id="rId19" Type="http://schemas.openxmlformats.org/officeDocument/2006/relationships/image" Target="../media/image35.png"/><Relationship Id="rId4" Type="http://schemas.openxmlformats.org/officeDocument/2006/relationships/image" Target="../media/image18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18" Type="http://schemas.openxmlformats.org/officeDocument/2006/relationships/image" Target="../media/image15.svg"/><Relationship Id="rId3" Type="http://schemas.openxmlformats.org/officeDocument/2006/relationships/image" Target="../media/image17.png"/><Relationship Id="rId21" Type="http://schemas.openxmlformats.org/officeDocument/2006/relationships/image" Target="../media/image8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0.svg"/><Relationship Id="rId20" Type="http://schemas.openxmlformats.org/officeDocument/2006/relationships/image" Target="../media/image36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24" Type="http://schemas.openxmlformats.org/officeDocument/2006/relationships/image" Target="../media/image34.svg"/><Relationship Id="rId5" Type="http://schemas.openxmlformats.org/officeDocument/2006/relationships/image" Target="../media/image23.png"/><Relationship Id="rId15" Type="http://schemas.openxmlformats.org/officeDocument/2006/relationships/image" Target="../media/image39.png"/><Relationship Id="rId23" Type="http://schemas.openxmlformats.org/officeDocument/2006/relationships/image" Target="../media/image33.png"/><Relationship Id="rId10" Type="http://schemas.openxmlformats.org/officeDocument/2006/relationships/image" Target="../media/image28.svg"/><Relationship Id="rId19" Type="http://schemas.openxmlformats.org/officeDocument/2006/relationships/image" Target="../media/image35.png"/><Relationship Id="rId4" Type="http://schemas.openxmlformats.org/officeDocument/2006/relationships/image" Target="../media/image18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Relationship Id="rId22" Type="http://schemas.openxmlformats.org/officeDocument/2006/relationships/image" Target="../media/image9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elder815/221017370838" TargetMode="External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18" Type="http://schemas.openxmlformats.org/officeDocument/2006/relationships/image" Target="../media/image9.svg"/><Relationship Id="rId26" Type="http://schemas.openxmlformats.org/officeDocument/2006/relationships/image" Target="../media/image15.sv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17" Type="http://schemas.openxmlformats.org/officeDocument/2006/relationships/image" Target="../media/image8.png"/><Relationship Id="rId25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2.svg"/><Relationship Id="rId20" Type="http://schemas.openxmlformats.org/officeDocument/2006/relationships/image" Target="../media/image34.sv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svg"/><Relationship Id="rId11" Type="http://schemas.openxmlformats.org/officeDocument/2006/relationships/image" Target="../media/image27.png"/><Relationship Id="rId24" Type="http://schemas.openxmlformats.org/officeDocument/2006/relationships/image" Target="../media/image7.svg"/><Relationship Id="rId5" Type="http://schemas.openxmlformats.org/officeDocument/2006/relationships/image" Target="../media/image19.png"/><Relationship Id="rId15" Type="http://schemas.openxmlformats.org/officeDocument/2006/relationships/image" Target="../media/image31.png"/><Relationship Id="rId23" Type="http://schemas.openxmlformats.org/officeDocument/2006/relationships/image" Target="../media/image6.png"/><Relationship Id="rId28" Type="http://schemas.openxmlformats.org/officeDocument/2006/relationships/image" Target="../media/image38.svg"/><Relationship Id="rId10" Type="http://schemas.openxmlformats.org/officeDocument/2006/relationships/image" Target="../media/image26.svg"/><Relationship Id="rId19" Type="http://schemas.openxmlformats.org/officeDocument/2006/relationships/image" Target="../media/image33.png"/><Relationship Id="rId4" Type="http://schemas.openxmlformats.org/officeDocument/2006/relationships/image" Target="../media/image18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Relationship Id="rId22" Type="http://schemas.openxmlformats.org/officeDocument/2006/relationships/image" Target="../media/image36.svg"/><Relationship Id="rId27" Type="http://schemas.openxmlformats.org/officeDocument/2006/relationships/image" Target="../media/image37.png"/><Relationship Id="rId30" Type="http://schemas.openxmlformats.org/officeDocument/2006/relationships/image" Target="../media/image40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asonyou.store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image" Target="../media/image32.svg"/><Relationship Id="rId26" Type="http://schemas.openxmlformats.org/officeDocument/2006/relationships/image" Target="../media/image7.svg"/><Relationship Id="rId3" Type="http://schemas.openxmlformats.org/officeDocument/2006/relationships/image" Target="../media/image17.png"/><Relationship Id="rId21" Type="http://schemas.openxmlformats.org/officeDocument/2006/relationships/image" Target="../media/image33.png"/><Relationship Id="rId34" Type="http://schemas.openxmlformats.org/officeDocument/2006/relationships/image" Target="../media/image42.sv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17" Type="http://schemas.openxmlformats.org/officeDocument/2006/relationships/image" Target="../media/image31.png"/><Relationship Id="rId25" Type="http://schemas.openxmlformats.org/officeDocument/2006/relationships/image" Target="../media/image6.png"/><Relationship Id="rId3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0.svg"/><Relationship Id="rId20" Type="http://schemas.openxmlformats.org/officeDocument/2006/relationships/image" Target="../media/image9.sv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24" Type="http://schemas.openxmlformats.org/officeDocument/2006/relationships/image" Target="../media/image36.svg"/><Relationship Id="rId32" Type="http://schemas.openxmlformats.org/officeDocument/2006/relationships/image" Target="../media/image40.sv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5.png"/><Relationship Id="rId28" Type="http://schemas.openxmlformats.org/officeDocument/2006/relationships/image" Target="../media/image15.svg"/><Relationship Id="rId10" Type="http://schemas.openxmlformats.org/officeDocument/2006/relationships/image" Target="../media/image24.svg"/><Relationship Id="rId19" Type="http://schemas.openxmlformats.org/officeDocument/2006/relationships/image" Target="../media/image8.png"/><Relationship Id="rId31" Type="http://schemas.openxmlformats.org/officeDocument/2006/relationships/image" Target="../media/image39.pn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Relationship Id="rId22" Type="http://schemas.openxmlformats.org/officeDocument/2006/relationships/image" Target="../media/image34.svg"/><Relationship Id="rId27" Type="http://schemas.openxmlformats.org/officeDocument/2006/relationships/image" Target="../media/image14.png"/><Relationship Id="rId30" Type="http://schemas.openxmlformats.org/officeDocument/2006/relationships/image" Target="../media/image38.svg"/><Relationship Id="rId8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3" Type="http://schemas.openxmlformats.org/officeDocument/2006/relationships/image" Target="../media/image17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0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9.png"/><Relationship Id="rId10" Type="http://schemas.openxmlformats.org/officeDocument/2006/relationships/image" Target="../media/image28.svg"/><Relationship Id="rId4" Type="http://schemas.openxmlformats.org/officeDocument/2006/relationships/image" Target="../media/image18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ctrTitle"/>
          </p:nvPr>
        </p:nvSpPr>
        <p:spPr>
          <a:xfrm>
            <a:off x="3669632" y="4447564"/>
            <a:ext cx="7765309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50"/>
              <a:buFont typeface="Arial"/>
              <a:buNone/>
            </a:pPr>
            <a:r>
              <a:rPr lang="en-US" altLang="ko-KR" sz="3000" dirty="0">
                <a:latin typeface="Gothic A1"/>
                <a:ea typeface="Gothic A1"/>
                <a:cs typeface="Gothic A1"/>
                <a:sym typeface="Gothic A1"/>
              </a:rPr>
              <a:t>AWS</a:t>
            </a:r>
            <a:r>
              <a:rPr lang="ko-KR" altLang="en-US" sz="3000" dirty="0">
                <a:latin typeface="Gothic A1"/>
                <a:ea typeface="Gothic A1"/>
                <a:cs typeface="Gothic A1"/>
                <a:sym typeface="Gothic A1"/>
              </a:rPr>
              <a:t> 기반 고가용성 웹사이트 아키텍처 구축</a:t>
            </a:r>
            <a:endParaRPr sz="3000" dirty="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52" name="Google Shape;52;p7"/>
          <p:cNvSpPr txBox="1">
            <a:spLocks noGrp="1"/>
          </p:cNvSpPr>
          <p:nvPr>
            <p:ph type="subTitle" idx="1"/>
          </p:nvPr>
        </p:nvSpPr>
        <p:spPr>
          <a:xfrm>
            <a:off x="4138864" y="5353105"/>
            <a:ext cx="7296077" cy="674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ko-KR" altLang="en-US" dirty="0"/>
              <a:t>유상준 </a:t>
            </a:r>
            <a:r>
              <a:rPr lang="en-US" altLang="ko-KR" dirty="0"/>
              <a:t>| </a:t>
            </a:r>
            <a:r>
              <a:rPr lang="en-US" altLang="ko-KR" dirty="0" err="1"/>
              <a:t>Sangjun</a:t>
            </a:r>
            <a:r>
              <a:rPr lang="en-US" altLang="ko-KR" dirty="0"/>
              <a:t> You(Jason)</a:t>
            </a:r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endParaRPr lang="en-US" altLang="ko-KR" dirty="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n-US" dirty="0"/>
              <a:t>2024.11.01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EF19C9B2-CE69-80BA-C57F-1333FA75C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>
            <a:extLst>
              <a:ext uri="{FF2B5EF4-FFF2-40B4-BE49-F238E27FC236}">
                <a16:creationId xmlns:a16="http://schemas.microsoft.com/office/drawing/2014/main" id="{97B9F18B-F65F-6548-F579-80DD9B39A8C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 altLang="ko-KR" dirty="0" err="1"/>
              <a:t>EC2</a:t>
            </a:r>
            <a:r>
              <a:rPr lang="ko-KR" altLang="en-US" dirty="0"/>
              <a:t>로 웹서버 구축</a:t>
            </a:r>
            <a:endParaRPr sz="1800" b="0" dirty="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6618ED9-994F-AB74-1F07-C53D272A2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988" y="1040204"/>
            <a:ext cx="10220927" cy="6619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EC2 </a:t>
            </a:r>
            <a:r>
              <a:rPr kumimoji="0" lang="ko-K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인스턴스 생성</a:t>
            </a: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8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Instance type: t2.micro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     	OS: Ubuntu Server 24.04(LTS), 64bit (x86)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	Key pair: RSA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	Storage: 8GB, gp3 volume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	Session manager </a:t>
            </a:r>
            <a:r>
              <a:rPr lang="ko-KR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실행을 위한 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IAM Role </a:t>
            </a:r>
            <a:r>
              <a:rPr lang="ko-KR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부여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(Policy: </a:t>
            </a:r>
            <a:r>
              <a:rPr lang="en-US" altLang="ko-KR" sz="1500" dirty="0" err="1">
                <a:solidFill>
                  <a:schemeClr val="tx1"/>
                </a:solidFill>
                <a:latin typeface="Arial" panose="020B0604020202020204" pitchFamily="34" charset="0"/>
              </a:rPr>
              <a:t>AmazonSSMManagedInstanceCore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Security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Group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Name: WEB-SG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	Inbound rules: SSH allow from anywhere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		       HTTP allow from anywhere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	Outbound rules: allow all traffic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948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C1413917-89AE-D48B-2254-D2E43AEA8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>
            <a:extLst>
              <a:ext uri="{FF2B5EF4-FFF2-40B4-BE49-F238E27FC236}">
                <a16:creationId xmlns:a16="http://schemas.microsoft.com/office/drawing/2014/main" id="{0A44FF61-392F-AE0B-1F7D-282C2D24DED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 altLang="ko-KR" dirty="0" err="1"/>
              <a:t>EC2</a:t>
            </a:r>
            <a:r>
              <a:rPr lang="ko-KR" altLang="en-US" dirty="0"/>
              <a:t>로 웹서버 구축</a:t>
            </a:r>
            <a:endParaRPr sz="1800" b="0" dirty="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8D2E78C-1919-6FF0-444A-EAD51255C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03" y="858749"/>
            <a:ext cx="10692257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LAMP </a:t>
            </a:r>
            <a:r>
              <a:rPr kumimoji="0" lang="ko-K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스택 설치</a:t>
            </a:r>
            <a:endParaRPr kumimoji="0" lang="en-US" altLang="ko-K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ko-KR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r>
              <a:rPr lang="en-US" altLang="ko-KR" dirty="0" err="1"/>
              <a:t>sudo</a:t>
            </a:r>
            <a:r>
              <a:rPr lang="en-US" altLang="ko-KR" dirty="0"/>
              <a:t> apt install –y apache2 php php-</a:t>
            </a:r>
            <a:r>
              <a:rPr lang="en-US" altLang="ko-KR" dirty="0" err="1"/>
              <a:t>mysql</a:t>
            </a:r>
            <a:r>
              <a:rPr lang="en-US" altLang="ko-KR" dirty="0"/>
              <a:t> php-json php-cli php-dev </a:t>
            </a:r>
            <a:r>
              <a:rPr lang="en-US" altLang="ko-KR" dirty="0" err="1"/>
              <a:t>mariadb</a:t>
            </a:r>
            <a:r>
              <a:rPr lang="en-US" altLang="ko-KR" dirty="0"/>
              <a:t>-client</a:t>
            </a:r>
            <a:endParaRPr lang="en-US" altLang="ko-KR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웹서버 권한 변경</a:t>
            </a: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ko-KR" sz="1800" dirty="0"/>
              <a:t>	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chown</a:t>
            </a:r>
            <a:r>
              <a:rPr lang="en-US" altLang="ko-KR" dirty="0"/>
              <a:t> –R </a:t>
            </a:r>
            <a:r>
              <a:rPr lang="en-US" altLang="ko-KR" dirty="0" err="1"/>
              <a:t>ubuntu:www-data</a:t>
            </a:r>
            <a:r>
              <a:rPr lang="en-US" altLang="ko-KR" dirty="0"/>
              <a:t> /var/www</a:t>
            </a:r>
          </a:p>
          <a:p>
            <a:pPr lvl="1"/>
            <a:r>
              <a:rPr lang="en-US" altLang="ko-KR" dirty="0"/>
              <a:t>	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chmod</a:t>
            </a:r>
            <a:r>
              <a:rPr lang="en-US" altLang="ko-KR" dirty="0"/>
              <a:t> 2775 /var/www &amp;&amp; find /var/www –type d –exec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chmod</a:t>
            </a:r>
            <a:r>
              <a:rPr lang="en-US" altLang="ko-KR" dirty="0"/>
              <a:t> 2775 {} \;</a:t>
            </a:r>
          </a:p>
          <a:p>
            <a:pPr lvl="1"/>
            <a:r>
              <a:rPr lang="en-US" altLang="ko-KR" dirty="0"/>
              <a:t>	find /var/www –type f –exec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chmod</a:t>
            </a:r>
            <a:r>
              <a:rPr lang="en-US" altLang="ko-KR" dirty="0"/>
              <a:t> 0664 {} \;</a:t>
            </a:r>
          </a:p>
          <a:p>
            <a:pPr lvl="1"/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ec2-metadata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를 위한 </a:t>
            </a: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amazon-ec2-utils 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설치</a:t>
            </a: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3A4860-D9FD-45CA-8F72-3738C25480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7" r="25685"/>
          <a:stretch/>
        </p:blipFill>
        <p:spPr>
          <a:xfrm>
            <a:off x="5689732" y="3351329"/>
            <a:ext cx="4463262" cy="24896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6FD40E-5CF6-45F2-A3C6-337F4322E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573" y="3360851"/>
            <a:ext cx="3921919" cy="2480117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61224B3E-FD68-449F-AE75-968D2ECCA9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573" y="5353325"/>
            <a:ext cx="3921919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</a:rPr>
              <a:t>Shell</a:t>
            </a:r>
            <a:r>
              <a:rPr lang="ko-KR" altLang="en-US" dirty="0">
                <a:solidFill>
                  <a:schemeClr val="tx1"/>
                </a:solidFill>
                <a:latin typeface="Arial" panose="020B0604020202020204" pitchFamily="34" charset="0"/>
              </a:rPr>
              <a:t>에서 </a:t>
            </a:r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</a:rPr>
              <a:t>ec2-metadata </a:t>
            </a:r>
            <a:r>
              <a:rPr lang="ko-KR" altLang="en-US" dirty="0">
                <a:solidFill>
                  <a:schemeClr val="tx1"/>
                </a:solidFill>
                <a:latin typeface="Arial" panose="020B0604020202020204" pitchFamily="34" charset="0"/>
              </a:rPr>
              <a:t>실행을 필요로 함</a:t>
            </a:r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B26B0234-244B-4250-83FA-5CF2C4486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3941" y="5340068"/>
            <a:ext cx="3921919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Arial" panose="020B0604020202020204" pitchFamily="34" charset="0"/>
              </a:rPr>
              <a:t>웹사이트 메인 페이지 </a:t>
            </a:r>
            <a:endParaRPr lang="en-US" altLang="ko-KR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144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2A3B011E-8C4C-A7E1-5C67-B69B7A056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>
            <a:extLst>
              <a:ext uri="{FF2B5EF4-FFF2-40B4-BE49-F238E27FC236}">
                <a16:creationId xmlns:a16="http://schemas.microsoft.com/office/drawing/2014/main" id="{CD5E47A8-1CDF-CAEA-259D-CDE7BA2BB89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 altLang="ko-KR" dirty="0"/>
              <a:t>RDS </a:t>
            </a:r>
            <a:r>
              <a:rPr lang="ko-KR" altLang="en-US" dirty="0"/>
              <a:t>데이터베이스 구성</a:t>
            </a:r>
            <a:endParaRPr sz="1800" b="0" dirty="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grpSp>
        <p:nvGrpSpPr>
          <p:cNvPr id="4" name="aGroupIcon" descr="Example of AWS Cloud group, represented as a rectangle with AWS logo at the top left, and AWS Cloud as a title.">
            <a:extLst>
              <a:ext uri="{FF2B5EF4-FFF2-40B4-BE49-F238E27FC236}">
                <a16:creationId xmlns:a16="http://schemas.microsoft.com/office/drawing/2014/main" id="{0B5D5AB8-0C37-A9D7-A22C-2101C614ECF1}"/>
              </a:ext>
            </a:extLst>
          </p:cNvPr>
          <p:cNvGrpSpPr/>
          <p:nvPr/>
        </p:nvGrpSpPr>
        <p:grpSpPr>
          <a:xfrm>
            <a:off x="1192013" y="816126"/>
            <a:ext cx="10044630" cy="5432234"/>
            <a:chOff x="4670935" y="1060931"/>
            <a:chExt cx="7210426" cy="46863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6FE2BD2-8E73-0FF3-95EB-D5BA0BEE9376}"/>
                </a:ext>
              </a:extLst>
            </p:cNvPr>
            <p:cNvSpPr/>
            <p:nvPr/>
          </p:nvSpPr>
          <p:spPr bwMode="auto">
            <a:xfrm>
              <a:off x="4670936" y="1060931"/>
              <a:ext cx="7210425" cy="46863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" name="Graphic 37">
              <a:extLst>
                <a:ext uri="{FF2B5EF4-FFF2-40B4-BE49-F238E27FC236}">
                  <a16:creationId xmlns:a16="http://schemas.microsoft.com/office/drawing/2014/main" id="{896DEEB6-98AD-C49F-A929-7DCC6F341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4670935" y="1060931"/>
              <a:ext cx="423413" cy="423414"/>
            </a:xfrm>
            <a:prstGeom prst="rect">
              <a:avLst/>
            </a:prstGeom>
          </p:spPr>
        </p:pic>
      </p:grpSp>
      <p:grpSp>
        <p:nvGrpSpPr>
          <p:cNvPr id="11" name="Group 5" descr="Region group.">
            <a:extLst>
              <a:ext uri="{FF2B5EF4-FFF2-40B4-BE49-F238E27FC236}">
                <a16:creationId xmlns:a16="http://schemas.microsoft.com/office/drawing/2014/main" id="{4C5ADC9B-8946-4BE5-AFF2-D5C8DABCACF9}"/>
              </a:ext>
            </a:extLst>
          </p:cNvPr>
          <p:cNvGrpSpPr/>
          <p:nvPr/>
        </p:nvGrpSpPr>
        <p:grpSpPr>
          <a:xfrm>
            <a:off x="1945655" y="999092"/>
            <a:ext cx="9087303" cy="4992235"/>
            <a:chOff x="4215623" y="1512745"/>
            <a:chExt cx="8298651" cy="4470245"/>
          </a:xfrm>
        </p:grpSpPr>
        <p:sp>
          <p:nvSpPr>
            <p:cNvPr id="12" name="Rectangle 60" descr="Region group">
              <a:extLst>
                <a:ext uri="{FF2B5EF4-FFF2-40B4-BE49-F238E27FC236}">
                  <a16:creationId xmlns:a16="http://schemas.microsoft.com/office/drawing/2014/main" id="{43534C32-F771-6FCB-7E86-03A766336032}"/>
                </a:ext>
              </a:extLst>
            </p:cNvPr>
            <p:cNvSpPr/>
            <p:nvPr/>
          </p:nvSpPr>
          <p:spPr>
            <a:xfrm>
              <a:off x="4215623" y="1512745"/>
              <a:ext cx="8298651" cy="4470245"/>
            </a:xfrm>
            <a:prstGeom prst="rect">
              <a:avLst/>
            </a:prstGeom>
            <a:noFill/>
            <a:ln w="15875" cap="flat" cmpd="sng" algn="ctr">
              <a:solidFill>
                <a:srgbClr val="00A4A6"/>
              </a:solidFill>
              <a:prstDash val="sysDash"/>
              <a:miter lim="800000"/>
            </a:ln>
            <a:effectLst/>
          </p:spPr>
          <p:txBody>
            <a:bodyPr lIns="502920" tIns="9144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Region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(Seoul)</a:t>
              </a: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13" name="Graphic 61" descr="Region group icon.">
              <a:extLst>
                <a:ext uri="{FF2B5EF4-FFF2-40B4-BE49-F238E27FC236}">
                  <a16:creationId xmlns:a16="http://schemas.microsoft.com/office/drawing/2014/main" id="{AB10D0AC-9713-CF04-47AD-F955D3260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4215623" y="1512745"/>
              <a:ext cx="369217" cy="369217"/>
            </a:xfrm>
            <a:prstGeom prst="rect">
              <a:avLst/>
            </a:prstGeom>
          </p:spPr>
        </p:pic>
      </p:grpSp>
      <p:grpSp>
        <p:nvGrpSpPr>
          <p:cNvPr id="14" name="Group 7" descr="Virtual private cloud (VPC) group.">
            <a:extLst>
              <a:ext uri="{FF2B5EF4-FFF2-40B4-BE49-F238E27FC236}">
                <a16:creationId xmlns:a16="http://schemas.microsoft.com/office/drawing/2014/main" id="{F90E5B0D-AB91-094C-20C3-F314010A60F3}"/>
              </a:ext>
            </a:extLst>
          </p:cNvPr>
          <p:cNvGrpSpPr/>
          <p:nvPr/>
        </p:nvGrpSpPr>
        <p:grpSpPr>
          <a:xfrm>
            <a:off x="2987289" y="1096947"/>
            <a:ext cx="8012698" cy="4870593"/>
            <a:chOff x="2283291" y="2618865"/>
            <a:chExt cx="7396013" cy="4341860"/>
          </a:xfrm>
        </p:grpSpPr>
        <p:sp>
          <p:nvSpPr>
            <p:cNvPr id="15" name="Rectangle 69">
              <a:extLst>
                <a:ext uri="{FF2B5EF4-FFF2-40B4-BE49-F238E27FC236}">
                  <a16:creationId xmlns:a16="http://schemas.microsoft.com/office/drawing/2014/main" id="{B7FEFC42-1F14-E5FE-F863-956AD78CD639}"/>
                </a:ext>
              </a:extLst>
            </p:cNvPr>
            <p:cNvSpPr/>
            <p:nvPr/>
          </p:nvSpPr>
          <p:spPr>
            <a:xfrm>
              <a:off x="2283291" y="2618865"/>
              <a:ext cx="7396013" cy="4341860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VPC</a:t>
              </a:r>
            </a:p>
          </p:txBody>
        </p:sp>
        <p:pic>
          <p:nvPicPr>
            <p:cNvPr id="16" name="Graphic 70" descr="VPC group icon. ">
              <a:extLst>
                <a:ext uri="{FF2B5EF4-FFF2-40B4-BE49-F238E27FC236}">
                  <a16:creationId xmlns:a16="http://schemas.microsoft.com/office/drawing/2014/main" id="{61D0B883-5FE9-E4BF-A2AA-76495864C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2283292" y="2618865"/>
              <a:ext cx="381000" cy="381000"/>
            </a:xfrm>
            <a:prstGeom prst="rect">
              <a:avLst/>
            </a:prstGeom>
          </p:spPr>
        </p:pic>
      </p:grpSp>
      <p:grpSp>
        <p:nvGrpSpPr>
          <p:cNvPr id="17" name="Group 9" descr="Public subnet group.">
            <a:extLst>
              <a:ext uri="{FF2B5EF4-FFF2-40B4-BE49-F238E27FC236}">
                <a16:creationId xmlns:a16="http://schemas.microsoft.com/office/drawing/2014/main" id="{050ED859-7312-704E-F232-AEBD363F815F}"/>
              </a:ext>
            </a:extLst>
          </p:cNvPr>
          <p:cNvGrpSpPr/>
          <p:nvPr/>
        </p:nvGrpSpPr>
        <p:grpSpPr>
          <a:xfrm>
            <a:off x="3681819" y="1631000"/>
            <a:ext cx="1783618" cy="1104532"/>
            <a:chOff x="5926502" y="2618865"/>
            <a:chExt cx="2035924" cy="1025288"/>
          </a:xfrm>
        </p:grpSpPr>
        <p:sp>
          <p:nvSpPr>
            <p:cNvPr id="18" name="Rectangle 73">
              <a:extLst>
                <a:ext uri="{FF2B5EF4-FFF2-40B4-BE49-F238E27FC236}">
                  <a16:creationId xmlns:a16="http://schemas.microsoft.com/office/drawing/2014/main" id="{052D3573-209A-85DC-6C06-50600B4E4AEA}"/>
                </a:ext>
              </a:extLst>
            </p:cNvPr>
            <p:cNvSpPr/>
            <p:nvPr/>
          </p:nvSpPr>
          <p:spPr>
            <a:xfrm>
              <a:off x="5926502" y="2618865"/>
              <a:ext cx="2035924" cy="1025288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Public subnet</a:t>
              </a:r>
            </a:p>
          </p:txBody>
        </p:sp>
        <p:pic>
          <p:nvPicPr>
            <p:cNvPr id="19" name="Graphic 74" descr="Public subnet group icon. ">
              <a:extLst>
                <a:ext uri="{FF2B5EF4-FFF2-40B4-BE49-F238E27FC236}">
                  <a16:creationId xmlns:a16="http://schemas.microsoft.com/office/drawing/2014/main" id="{B551C9C1-10B2-E0BE-C26D-0DCF2721C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5926503" y="2618865"/>
              <a:ext cx="381000" cy="381000"/>
            </a:xfrm>
            <a:prstGeom prst="rect">
              <a:avLst/>
            </a:prstGeom>
          </p:spPr>
        </p:pic>
      </p:grpSp>
      <p:grpSp>
        <p:nvGrpSpPr>
          <p:cNvPr id="20" name="Group 8" descr="Private subnet group.">
            <a:extLst>
              <a:ext uri="{FF2B5EF4-FFF2-40B4-BE49-F238E27FC236}">
                <a16:creationId xmlns:a16="http://schemas.microsoft.com/office/drawing/2014/main" id="{91A5A019-B5A8-E5B6-88CD-C7EC6AE5F415}"/>
              </a:ext>
            </a:extLst>
          </p:cNvPr>
          <p:cNvGrpSpPr/>
          <p:nvPr/>
        </p:nvGrpSpPr>
        <p:grpSpPr>
          <a:xfrm>
            <a:off x="5663400" y="1626030"/>
            <a:ext cx="1599261" cy="1104532"/>
            <a:chOff x="4215623" y="2618865"/>
            <a:chExt cx="1765300" cy="1086490"/>
          </a:xfrm>
        </p:grpSpPr>
        <p:sp>
          <p:nvSpPr>
            <p:cNvPr id="21" name="Rectangle 71">
              <a:extLst>
                <a:ext uri="{FF2B5EF4-FFF2-40B4-BE49-F238E27FC236}">
                  <a16:creationId xmlns:a16="http://schemas.microsoft.com/office/drawing/2014/main" id="{8C2F9D8F-3AAD-5F25-937A-E92373684DC4}"/>
                </a:ext>
              </a:extLst>
            </p:cNvPr>
            <p:cNvSpPr/>
            <p:nvPr/>
          </p:nvSpPr>
          <p:spPr>
            <a:xfrm>
              <a:off x="4215623" y="2618865"/>
              <a:ext cx="1765300" cy="1086490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2" name="Graphic 72" descr="Private subnet group icon. ">
              <a:extLst>
                <a:ext uri="{FF2B5EF4-FFF2-40B4-BE49-F238E27FC236}">
                  <a16:creationId xmlns:a16="http://schemas.microsoft.com/office/drawing/2014/main" id="{4D80B48F-7234-4A80-0D4E-53EE724C7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4215623" y="2618865"/>
              <a:ext cx="381000" cy="343292"/>
            </a:xfrm>
            <a:prstGeom prst="rect">
              <a:avLst/>
            </a:prstGeom>
          </p:spPr>
        </p:pic>
      </p:grpSp>
      <p:grpSp>
        <p:nvGrpSpPr>
          <p:cNvPr id="23" name="Group 8" descr="Private subnet group.">
            <a:extLst>
              <a:ext uri="{FF2B5EF4-FFF2-40B4-BE49-F238E27FC236}">
                <a16:creationId xmlns:a16="http://schemas.microsoft.com/office/drawing/2014/main" id="{5DF92DAA-91DA-D2C1-8F50-399D0820D470}"/>
              </a:ext>
            </a:extLst>
          </p:cNvPr>
          <p:cNvGrpSpPr/>
          <p:nvPr/>
        </p:nvGrpSpPr>
        <p:grpSpPr>
          <a:xfrm>
            <a:off x="9307084" y="1631344"/>
            <a:ext cx="1642584" cy="1101601"/>
            <a:chOff x="4215623" y="2618865"/>
            <a:chExt cx="1765300" cy="889002"/>
          </a:xfrm>
        </p:grpSpPr>
        <p:sp>
          <p:nvSpPr>
            <p:cNvPr id="24" name="Rectangle 71">
              <a:extLst>
                <a:ext uri="{FF2B5EF4-FFF2-40B4-BE49-F238E27FC236}">
                  <a16:creationId xmlns:a16="http://schemas.microsoft.com/office/drawing/2014/main" id="{B0AEFC8E-274B-4E36-7446-2F8268B2987E}"/>
                </a:ext>
              </a:extLst>
            </p:cNvPr>
            <p:cNvSpPr/>
            <p:nvPr/>
          </p:nvSpPr>
          <p:spPr>
            <a:xfrm>
              <a:off x="4215623" y="2618865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Private subnet</a:t>
              </a:r>
            </a:p>
          </p:txBody>
        </p:sp>
        <p:pic>
          <p:nvPicPr>
            <p:cNvPr id="25" name="Graphic 72" descr="Private subnet group icon. ">
              <a:extLst>
                <a:ext uri="{FF2B5EF4-FFF2-40B4-BE49-F238E27FC236}">
                  <a16:creationId xmlns:a16="http://schemas.microsoft.com/office/drawing/2014/main" id="{837A6BE9-DF4B-9F2D-5A8C-F2F4B1F03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4215623" y="2618866"/>
              <a:ext cx="347750" cy="282974"/>
            </a:xfrm>
            <a:prstGeom prst="rect">
              <a:avLst/>
            </a:prstGeom>
          </p:spPr>
        </p:pic>
      </p:grpSp>
      <p:grpSp>
        <p:nvGrpSpPr>
          <p:cNvPr id="26" name="Group 8" descr="Private subnet group.">
            <a:extLst>
              <a:ext uri="{FF2B5EF4-FFF2-40B4-BE49-F238E27FC236}">
                <a16:creationId xmlns:a16="http://schemas.microsoft.com/office/drawing/2014/main" id="{867FF588-D0AE-B43C-2D44-D0A8345013CC}"/>
              </a:ext>
            </a:extLst>
          </p:cNvPr>
          <p:cNvGrpSpPr/>
          <p:nvPr/>
        </p:nvGrpSpPr>
        <p:grpSpPr>
          <a:xfrm>
            <a:off x="7325877" y="1628437"/>
            <a:ext cx="1895613" cy="1101602"/>
            <a:chOff x="4215623" y="2618865"/>
            <a:chExt cx="1765300" cy="889002"/>
          </a:xfrm>
        </p:grpSpPr>
        <p:sp>
          <p:nvSpPr>
            <p:cNvPr id="27" name="Rectangle 71">
              <a:extLst>
                <a:ext uri="{FF2B5EF4-FFF2-40B4-BE49-F238E27FC236}">
                  <a16:creationId xmlns:a16="http://schemas.microsoft.com/office/drawing/2014/main" id="{DFB540E9-310B-48D9-F52F-600BFC45D799}"/>
                </a:ext>
              </a:extLst>
            </p:cNvPr>
            <p:cNvSpPr/>
            <p:nvPr/>
          </p:nvSpPr>
          <p:spPr>
            <a:xfrm>
              <a:off x="4215623" y="2618865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8" name="Graphic 72" descr="Private subnet group icon. ">
              <a:extLst>
                <a:ext uri="{FF2B5EF4-FFF2-40B4-BE49-F238E27FC236}">
                  <a16:creationId xmlns:a16="http://schemas.microsoft.com/office/drawing/2014/main" id="{28C27BCD-B483-B9C7-1429-9B980A40A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4215623" y="2618865"/>
              <a:ext cx="310196" cy="279407"/>
            </a:xfrm>
            <a:prstGeom prst="rect">
              <a:avLst/>
            </a:prstGeom>
          </p:spPr>
        </p:pic>
      </p:grpSp>
      <p:pic>
        <p:nvPicPr>
          <p:cNvPr id="29" name="Graphic 75" descr="NAT gateway resource icon for the Amazon VPC service.&#10;">
            <a:extLst>
              <a:ext uri="{FF2B5EF4-FFF2-40B4-BE49-F238E27FC236}">
                <a16:creationId xmlns:a16="http://schemas.microsoft.com/office/drawing/2014/main" id="{BAD0A475-A04D-D0F1-143C-2357F4C75D8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20145" y="1929140"/>
            <a:ext cx="426841" cy="426841"/>
          </a:xfrm>
          <a:prstGeom prst="rect">
            <a:avLst/>
          </a:prstGeom>
        </p:spPr>
      </p:pic>
      <p:sp>
        <p:nvSpPr>
          <p:cNvPr id="30" name="TextBox 17">
            <a:extLst>
              <a:ext uri="{FF2B5EF4-FFF2-40B4-BE49-F238E27FC236}">
                <a16:creationId xmlns:a16="http://schemas.microsoft.com/office/drawing/2014/main" id="{3440A76C-5FDB-F3D9-788C-A8B44219FE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3743" y="2321880"/>
            <a:ext cx="11527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43" name="Graphic 63" descr="Internet gateway resource icon for the Amazon VPC service.&#10;">
            <a:extLst>
              <a:ext uri="{FF2B5EF4-FFF2-40B4-BE49-F238E27FC236}">
                <a16:creationId xmlns:a16="http://schemas.microsoft.com/office/drawing/2014/main" id="{4F40DBB5-B354-F43B-4FD3-7B34452509D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759114" y="3319187"/>
            <a:ext cx="426841" cy="426841"/>
          </a:xfrm>
          <a:prstGeom prst="rect">
            <a:avLst/>
          </a:prstGeom>
        </p:spPr>
      </p:pic>
      <p:sp>
        <p:nvSpPr>
          <p:cNvPr id="44" name="TextBox 12">
            <a:extLst>
              <a:ext uri="{FF2B5EF4-FFF2-40B4-BE49-F238E27FC236}">
                <a16:creationId xmlns:a16="http://schemas.microsoft.com/office/drawing/2014/main" id="{C270665D-9CEE-1CC6-54C2-0A603F8774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258" y="3023685"/>
            <a:ext cx="131016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53" name="Rectangle 62" descr="Availability Zone group.">
            <a:extLst>
              <a:ext uri="{FF2B5EF4-FFF2-40B4-BE49-F238E27FC236}">
                <a16:creationId xmlns:a16="http://schemas.microsoft.com/office/drawing/2014/main" id="{0EE07A6F-637F-2F0D-2BFD-65C51E5BA17D}"/>
              </a:ext>
            </a:extLst>
          </p:cNvPr>
          <p:cNvSpPr/>
          <p:nvPr/>
        </p:nvSpPr>
        <p:spPr>
          <a:xfrm>
            <a:off x="3579685" y="1565335"/>
            <a:ext cx="7398583" cy="1254252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5EBE436-6BA3-A648-B35F-85B6A0E8A903}"/>
              </a:ext>
            </a:extLst>
          </p:cNvPr>
          <p:cNvSpPr txBox="1"/>
          <p:nvPr/>
        </p:nvSpPr>
        <p:spPr>
          <a:xfrm rot="16200000">
            <a:off x="2635479" y="1926894"/>
            <a:ext cx="125424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Zone 2a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783B13E-E461-3E09-0287-09A834A8EEC7}"/>
              </a:ext>
            </a:extLst>
          </p:cNvPr>
          <p:cNvSpPr txBox="1"/>
          <p:nvPr/>
        </p:nvSpPr>
        <p:spPr>
          <a:xfrm>
            <a:off x="6015668" y="1615781"/>
            <a:ext cx="15500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2BC50C0-4F5C-B2DE-C43F-5CBBD304DCDD}"/>
              </a:ext>
            </a:extLst>
          </p:cNvPr>
          <p:cNvSpPr txBox="1"/>
          <p:nvPr/>
        </p:nvSpPr>
        <p:spPr>
          <a:xfrm>
            <a:off x="7835848" y="1604219"/>
            <a:ext cx="25824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grpSp>
        <p:nvGrpSpPr>
          <p:cNvPr id="58" name="Group 9" descr="Public subnet group.">
            <a:extLst>
              <a:ext uri="{FF2B5EF4-FFF2-40B4-BE49-F238E27FC236}">
                <a16:creationId xmlns:a16="http://schemas.microsoft.com/office/drawing/2014/main" id="{668F7448-371A-6D93-6910-382357BA0699}"/>
              </a:ext>
            </a:extLst>
          </p:cNvPr>
          <p:cNvGrpSpPr/>
          <p:nvPr/>
        </p:nvGrpSpPr>
        <p:grpSpPr>
          <a:xfrm>
            <a:off x="3606804" y="4493374"/>
            <a:ext cx="1783618" cy="1104532"/>
            <a:chOff x="5926502" y="2618865"/>
            <a:chExt cx="2035924" cy="1025288"/>
          </a:xfrm>
        </p:grpSpPr>
        <p:sp>
          <p:nvSpPr>
            <p:cNvPr id="59" name="Rectangle 73">
              <a:extLst>
                <a:ext uri="{FF2B5EF4-FFF2-40B4-BE49-F238E27FC236}">
                  <a16:creationId xmlns:a16="http://schemas.microsoft.com/office/drawing/2014/main" id="{C721FBFA-A6D1-D940-BA36-542E2E6C06ED}"/>
                </a:ext>
              </a:extLst>
            </p:cNvPr>
            <p:cNvSpPr/>
            <p:nvPr/>
          </p:nvSpPr>
          <p:spPr>
            <a:xfrm>
              <a:off x="5926502" y="2618865"/>
              <a:ext cx="2035924" cy="1025288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Public subnet</a:t>
              </a:r>
            </a:p>
          </p:txBody>
        </p:sp>
        <p:pic>
          <p:nvPicPr>
            <p:cNvPr id="60" name="Graphic 74" descr="Public subnet group icon. ">
              <a:extLst>
                <a:ext uri="{FF2B5EF4-FFF2-40B4-BE49-F238E27FC236}">
                  <a16:creationId xmlns:a16="http://schemas.microsoft.com/office/drawing/2014/main" id="{9341AB33-6A4E-A7AC-8DCB-AFBB3EDB3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5926503" y="2618865"/>
              <a:ext cx="377682" cy="327738"/>
            </a:xfrm>
            <a:prstGeom prst="rect">
              <a:avLst/>
            </a:prstGeom>
          </p:spPr>
        </p:pic>
      </p:grpSp>
      <p:grpSp>
        <p:nvGrpSpPr>
          <p:cNvPr id="61" name="Group 8" descr="Private subnet group.">
            <a:extLst>
              <a:ext uri="{FF2B5EF4-FFF2-40B4-BE49-F238E27FC236}">
                <a16:creationId xmlns:a16="http://schemas.microsoft.com/office/drawing/2014/main" id="{03785E80-B1AD-5ECE-F3FE-684019DDC215}"/>
              </a:ext>
            </a:extLst>
          </p:cNvPr>
          <p:cNvGrpSpPr/>
          <p:nvPr/>
        </p:nvGrpSpPr>
        <p:grpSpPr>
          <a:xfrm>
            <a:off x="9263646" y="4497457"/>
            <a:ext cx="1617055" cy="1101601"/>
            <a:chOff x="4215623" y="2618865"/>
            <a:chExt cx="1765300" cy="889002"/>
          </a:xfrm>
        </p:grpSpPr>
        <p:sp>
          <p:nvSpPr>
            <p:cNvPr id="62" name="Rectangle 71">
              <a:extLst>
                <a:ext uri="{FF2B5EF4-FFF2-40B4-BE49-F238E27FC236}">
                  <a16:creationId xmlns:a16="http://schemas.microsoft.com/office/drawing/2014/main" id="{4C1FA7B4-BEAA-D360-85FF-CA58F810E27F}"/>
                </a:ext>
              </a:extLst>
            </p:cNvPr>
            <p:cNvSpPr/>
            <p:nvPr/>
          </p:nvSpPr>
          <p:spPr>
            <a:xfrm>
              <a:off x="4215623" y="2618865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Private subnet</a:t>
              </a:r>
            </a:p>
          </p:txBody>
        </p:sp>
        <p:pic>
          <p:nvPicPr>
            <p:cNvPr id="63" name="Graphic 72" descr="Private subnet group icon. ">
              <a:extLst>
                <a:ext uri="{FF2B5EF4-FFF2-40B4-BE49-F238E27FC236}">
                  <a16:creationId xmlns:a16="http://schemas.microsoft.com/office/drawing/2014/main" id="{8B3F80F2-6546-0A90-C117-CB819ACFE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4215623" y="2618866"/>
              <a:ext cx="347750" cy="282974"/>
            </a:xfrm>
            <a:prstGeom prst="rect">
              <a:avLst/>
            </a:prstGeom>
          </p:spPr>
        </p:pic>
      </p:grpSp>
      <p:grpSp>
        <p:nvGrpSpPr>
          <p:cNvPr id="64" name="Group 8" descr="Private subnet group.">
            <a:extLst>
              <a:ext uri="{FF2B5EF4-FFF2-40B4-BE49-F238E27FC236}">
                <a16:creationId xmlns:a16="http://schemas.microsoft.com/office/drawing/2014/main" id="{AD1A0419-64E0-637F-B19C-12D5635A9F23}"/>
              </a:ext>
            </a:extLst>
          </p:cNvPr>
          <p:cNvGrpSpPr/>
          <p:nvPr/>
        </p:nvGrpSpPr>
        <p:grpSpPr>
          <a:xfrm>
            <a:off x="7300646" y="4482965"/>
            <a:ext cx="1904066" cy="1101602"/>
            <a:chOff x="4215623" y="2618865"/>
            <a:chExt cx="1765300" cy="889002"/>
          </a:xfrm>
        </p:grpSpPr>
        <p:sp>
          <p:nvSpPr>
            <p:cNvPr id="65" name="Rectangle 71">
              <a:extLst>
                <a:ext uri="{FF2B5EF4-FFF2-40B4-BE49-F238E27FC236}">
                  <a16:creationId xmlns:a16="http://schemas.microsoft.com/office/drawing/2014/main" id="{6406C0D0-D45D-F24F-6570-3C909A8D146E}"/>
                </a:ext>
              </a:extLst>
            </p:cNvPr>
            <p:cNvSpPr/>
            <p:nvPr/>
          </p:nvSpPr>
          <p:spPr>
            <a:xfrm>
              <a:off x="4215623" y="2618865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6" name="Graphic 72" descr="Private subnet group icon. ">
              <a:extLst>
                <a:ext uri="{FF2B5EF4-FFF2-40B4-BE49-F238E27FC236}">
                  <a16:creationId xmlns:a16="http://schemas.microsoft.com/office/drawing/2014/main" id="{D2851CDB-DECD-CDB0-CB3C-A3A42A5FD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4215623" y="2618865"/>
              <a:ext cx="310196" cy="279407"/>
            </a:xfrm>
            <a:prstGeom prst="rect">
              <a:avLst/>
            </a:prstGeom>
          </p:spPr>
        </p:pic>
      </p:grpSp>
      <p:sp>
        <p:nvSpPr>
          <p:cNvPr id="71" name="Rectangle 62" descr="Availability Zone group.">
            <a:extLst>
              <a:ext uri="{FF2B5EF4-FFF2-40B4-BE49-F238E27FC236}">
                <a16:creationId xmlns:a16="http://schemas.microsoft.com/office/drawing/2014/main" id="{FA21470A-5EDD-4055-853D-076D0C69FC03}"/>
              </a:ext>
            </a:extLst>
          </p:cNvPr>
          <p:cNvSpPr/>
          <p:nvPr/>
        </p:nvSpPr>
        <p:spPr>
          <a:xfrm>
            <a:off x="3543509" y="4406252"/>
            <a:ext cx="7398583" cy="1463269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42B8124-4C4C-82AF-2D44-A903C38B6228}"/>
              </a:ext>
            </a:extLst>
          </p:cNvPr>
          <p:cNvSpPr txBox="1"/>
          <p:nvPr/>
        </p:nvSpPr>
        <p:spPr>
          <a:xfrm>
            <a:off x="5901613" y="4504119"/>
            <a:ext cx="15500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BCE3F6F-A30C-725D-7051-66035DC2941B}"/>
              </a:ext>
            </a:extLst>
          </p:cNvPr>
          <p:cNvSpPr txBox="1"/>
          <p:nvPr/>
        </p:nvSpPr>
        <p:spPr>
          <a:xfrm>
            <a:off x="7725271" y="4460973"/>
            <a:ext cx="25824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74" name="Graphic 75" descr="NAT gateway resource icon for the Amazon VPC service.&#10;">
            <a:extLst>
              <a:ext uri="{FF2B5EF4-FFF2-40B4-BE49-F238E27FC236}">
                <a16:creationId xmlns:a16="http://schemas.microsoft.com/office/drawing/2014/main" id="{3B9DAC19-1208-CB82-A314-3BA663F8F3A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255229" y="4909261"/>
            <a:ext cx="426841" cy="426841"/>
          </a:xfrm>
          <a:prstGeom prst="rect">
            <a:avLst/>
          </a:prstGeom>
        </p:spPr>
      </p:pic>
      <p:sp>
        <p:nvSpPr>
          <p:cNvPr id="75" name="TextBox 17">
            <a:extLst>
              <a:ext uri="{FF2B5EF4-FFF2-40B4-BE49-F238E27FC236}">
                <a16:creationId xmlns:a16="http://schemas.microsoft.com/office/drawing/2014/main" id="{6BC5CE3D-6955-2C5B-9D14-78948A0C9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7474" y="5326351"/>
            <a:ext cx="11527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grpSp>
        <p:nvGrpSpPr>
          <p:cNvPr id="77" name="Group 8" descr="Private subnet group.">
            <a:extLst>
              <a:ext uri="{FF2B5EF4-FFF2-40B4-BE49-F238E27FC236}">
                <a16:creationId xmlns:a16="http://schemas.microsoft.com/office/drawing/2014/main" id="{9EE64EA1-5FB4-AEAB-E820-95D54DFAA379}"/>
              </a:ext>
            </a:extLst>
          </p:cNvPr>
          <p:cNvGrpSpPr/>
          <p:nvPr/>
        </p:nvGrpSpPr>
        <p:grpSpPr>
          <a:xfrm>
            <a:off x="5594597" y="4492201"/>
            <a:ext cx="1599261" cy="1104532"/>
            <a:chOff x="4215623" y="2618865"/>
            <a:chExt cx="1765300" cy="1086490"/>
          </a:xfrm>
        </p:grpSpPr>
        <p:sp>
          <p:nvSpPr>
            <p:cNvPr id="78" name="Rectangle 71">
              <a:extLst>
                <a:ext uri="{FF2B5EF4-FFF2-40B4-BE49-F238E27FC236}">
                  <a16:creationId xmlns:a16="http://schemas.microsoft.com/office/drawing/2014/main" id="{A0F59F34-699B-3BA3-AF0C-47741DCB0D08}"/>
                </a:ext>
              </a:extLst>
            </p:cNvPr>
            <p:cNvSpPr/>
            <p:nvPr/>
          </p:nvSpPr>
          <p:spPr>
            <a:xfrm>
              <a:off x="4215623" y="2618865"/>
              <a:ext cx="1765300" cy="1086490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9" name="Graphic 72" descr="Private subnet group icon. ">
              <a:extLst>
                <a:ext uri="{FF2B5EF4-FFF2-40B4-BE49-F238E27FC236}">
                  <a16:creationId xmlns:a16="http://schemas.microsoft.com/office/drawing/2014/main" id="{8F92F46B-1C2B-220C-322F-7B0BD138F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4215623" y="2618866"/>
              <a:ext cx="332089" cy="28036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0FFA789D-14A1-7687-42F0-B9E490DAF1A1}"/>
              </a:ext>
            </a:extLst>
          </p:cNvPr>
          <p:cNvSpPr txBox="1"/>
          <p:nvPr/>
        </p:nvSpPr>
        <p:spPr>
          <a:xfrm rot="16200000">
            <a:off x="2396739" y="4799924"/>
            <a:ext cx="171358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Zone 2c</a:t>
            </a:r>
          </a:p>
        </p:txBody>
      </p:sp>
      <p:cxnSp>
        <p:nvCxnSpPr>
          <p:cNvPr id="86" name="Straight Arrow Connector 103">
            <a:extLst>
              <a:ext uri="{FF2B5EF4-FFF2-40B4-BE49-F238E27FC236}">
                <a16:creationId xmlns:a16="http://schemas.microsoft.com/office/drawing/2014/main" id="{8D212024-FE35-9C94-6CF0-A495E5A95BD9}"/>
              </a:ext>
            </a:extLst>
          </p:cNvPr>
          <p:cNvCxnSpPr>
            <a:cxnSpLocks/>
          </p:cNvCxnSpPr>
          <p:nvPr/>
        </p:nvCxnSpPr>
        <p:spPr>
          <a:xfrm>
            <a:off x="3062925" y="3801848"/>
            <a:ext cx="1180434" cy="1166893"/>
          </a:xfrm>
          <a:prstGeom prst="straightConnector1">
            <a:avLst/>
          </a:prstGeom>
          <a:ln w="15875">
            <a:solidFill>
              <a:schemeClr val="tx1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7">
            <a:extLst>
              <a:ext uri="{FF2B5EF4-FFF2-40B4-BE49-F238E27FC236}">
                <a16:creationId xmlns:a16="http://schemas.microsoft.com/office/drawing/2014/main" id="{D71C072B-004E-6FF2-E1F3-8D51610E16DD}"/>
              </a:ext>
            </a:extLst>
          </p:cNvPr>
          <p:cNvCxnSpPr>
            <a:cxnSpLocks/>
          </p:cNvCxnSpPr>
          <p:nvPr/>
        </p:nvCxnSpPr>
        <p:spPr>
          <a:xfrm flipH="1">
            <a:off x="3534985" y="2583684"/>
            <a:ext cx="573698" cy="497215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7">
            <a:extLst>
              <a:ext uri="{FF2B5EF4-FFF2-40B4-BE49-F238E27FC236}">
                <a16:creationId xmlns:a16="http://schemas.microsoft.com/office/drawing/2014/main" id="{B83A4F61-593F-5EE8-DB5C-E427E589D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7365" y="1134890"/>
            <a:ext cx="11527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(10.0.0.0 / 16)</a:t>
            </a:r>
          </a:p>
        </p:txBody>
      </p:sp>
      <p:sp>
        <p:nvSpPr>
          <p:cNvPr id="115" name="TextBox 17">
            <a:extLst>
              <a:ext uri="{FF2B5EF4-FFF2-40B4-BE49-F238E27FC236}">
                <a16:creationId xmlns:a16="http://schemas.microsoft.com/office/drawing/2014/main" id="{786CB4C3-3F0E-71D6-AFA3-58ACCD7E6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5604" y="2894112"/>
            <a:ext cx="11527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(10.0.0.0 / 24)</a:t>
            </a:r>
          </a:p>
        </p:txBody>
      </p:sp>
      <p:sp>
        <p:nvSpPr>
          <p:cNvPr id="116" name="TextBox 17">
            <a:extLst>
              <a:ext uri="{FF2B5EF4-FFF2-40B4-BE49-F238E27FC236}">
                <a16:creationId xmlns:a16="http://schemas.microsoft.com/office/drawing/2014/main" id="{DB509A10-8D78-B722-1006-EA4B83271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852" y="2864053"/>
            <a:ext cx="11527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(10.0.2.0 / 24)</a:t>
            </a:r>
          </a:p>
        </p:txBody>
      </p:sp>
      <p:sp>
        <p:nvSpPr>
          <p:cNvPr id="117" name="TextBox 17">
            <a:extLst>
              <a:ext uri="{FF2B5EF4-FFF2-40B4-BE49-F238E27FC236}">
                <a16:creationId xmlns:a16="http://schemas.microsoft.com/office/drawing/2014/main" id="{516B4C26-ABF7-C482-9B80-86011B1662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7295" y="2878447"/>
            <a:ext cx="11527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(10.0.4.0 / 24)</a:t>
            </a:r>
          </a:p>
        </p:txBody>
      </p:sp>
      <p:sp>
        <p:nvSpPr>
          <p:cNvPr id="118" name="TextBox 17">
            <a:extLst>
              <a:ext uri="{FF2B5EF4-FFF2-40B4-BE49-F238E27FC236}">
                <a16:creationId xmlns:a16="http://schemas.microsoft.com/office/drawing/2014/main" id="{ABCD093D-B781-97C9-84F5-ED0927B51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3965" y="2894024"/>
            <a:ext cx="11527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(10.0.6.0 / 24)</a:t>
            </a:r>
          </a:p>
        </p:txBody>
      </p:sp>
      <p:sp>
        <p:nvSpPr>
          <p:cNvPr id="119" name="TextBox 17">
            <a:extLst>
              <a:ext uri="{FF2B5EF4-FFF2-40B4-BE49-F238E27FC236}">
                <a16:creationId xmlns:a16="http://schemas.microsoft.com/office/drawing/2014/main" id="{A3CFF594-37DD-CB7B-7D2E-9F7346249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6400" y="4065440"/>
            <a:ext cx="11527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(10.0.1.0 / 24)</a:t>
            </a:r>
          </a:p>
        </p:txBody>
      </p:sp>
      <p:sp>
        <p:nvSpPr>
          <p:cNvPr id="120" name="TextBox 17">
            <a:extLst>
              <a:ext uri="{FF2B5EF4-FFF2-40B4-BE49-F238E27FC236}">
                <a16:creationId xmlns:a16="http://schemas.microsoft.com/office/drawing/2014/main" id="{B0F274AF-BFAA-7CEE-F52E-B7A7C4B053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4837" y="4058419"/>
            <a:ext cx="11527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(10.0.3.0 / 24)</a:t>
            </a:r>
          </a:p>
        </p:txBody>
      </p:sp>
      <p:sp>
        <p:nvSpPr>
          <p:cNvPr id="121" name="TextBox 17">
            <a:extLst>
              <a:ext uri="{FF2B5EF4-FFF2-40B4-BE49-F238E27FC236}">
                <a16:creationId xmlns:a16="http://schemas.microsoft.com/office/drawing/2014/main" id="{7079D2A1-54F9-D085-BF5B-61B00F063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3470" y="4065440"/>
            <a:ext cx="11527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(10.0.5.0 / 24)</a:t>
            </a:r>
          </a:p>
        </p:txBody>
      </p:sp>
      <p:sp>
        <p:nvSpPr>
          <p:cNvPr id="122" name="TextBox 17">
            <a:extLst>
              <a:ext uri="{FF2B5EF4-FFF2-40B4-BE49-F238E27FC236}">
                <a16:creationId xmlns:a16="http://schemas.microsoft.com/office/drawing/2014/main" id="{3705C381-C129-F119-5B74-E9882F7D2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3965" y="4080325"/>
            <a:ext cx="11527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(10.0.7.0 / 24)</a:t>
            </a:r>
          </a:p>
        </p:txBody>
      </p:sp>
      <p:sp>
        <p:nvSpPr>
          <p:cNvPr id="123" name="TextBox 12">
            <a:extLst>
              <a:ext uri="{FF2B5EF4-FFF2-40B4-BE49-F238E27FC236}">
                <a16:creationId xmlns:a16="http://schemas.microsoft.com/office/drawing/2014/main" id="{D32CBE73-63FB-3AF3-89C9-C5ED28E290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1640" y="1414125"/>
            <a:ext cx="131016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ap-northeast-2</a:t>
            </a:r>
          </a:p>
        </p:txBody>
      </p:sp>
      <p:pic>
        <p:nvPicPr>
          <p:cNvPr id="70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2AAEA9EE-630E-4C15-AB65-9D5FECD27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 bwMode="auto">
          <a:xfrm>
            <a:off x="8184272" y="1836611"/>
            <a:ext cx="370112" cy="37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TextBox 9">
            <a:extLst>
              <a:ext uri="{FF2B5EF4-FFF2-40B4-BE49-F238E27FC236}">
                <a16:creationId xmlns:a16="http://schemas.microsoft.com/office/drawing/2014/main" id="{D2A5CF67-FEBA-4C88-9610-E8E789000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3368" y="2174649"/>
            <a:ext cx="1191000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primary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instance</a:t>
            </a:r>
          </a:p>
        </p:txBody>
      </p:sp>
      <p:pic>
        <p:nvPicPr>
          <p:cNvPr id="81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FFFF3A73-C1BE-4D18-BDDB-B5B3217FD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 bwMode="auto">
          <a:xfrm>
            <a:off x="8147904" y="4692722"/>
            <a:ext cx="370112" cy="37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9">
            <a:extLst>
              <a:ext uri="{FF2B5EF4-FFF2-40B4-BE49-F238E27FC236}">
                <a16:creationId xmlns:a16="http://schemas.microsoft.com/office/drawing/2014/main" id="{0E3B78B2-B9BE-4B5F-9051-F841BE9DFD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0990" y="5026269"/>
            <a:ext cx="1191000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standby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instance</a:t>
            </a:r>
          </a:p>
        </p:txBody>
      </p:sp>
      <p:pic>
        <p:nvPicPr>
          <p:cNvPr id="84" name="Graphic 44" descr="Instances instance icon for the Amazon EC2 service.">
            <a:extLst>
              <a:ext uri="{FF2B5EF4-FFF2-40B4-BE49-F238E27FC236}">
                <a16:creationId xmlns:a16="http://schemas.microsoft.com/office/drawing/2014/main" id="{C2A81472-4CA6-4D37-99A9-77B5900338D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015025" y="1881218"/>
            <a:ext cx="426841" cy="426841"/>
          </a:xfrm>
          <a:prstGeom prst="rect">
            <a:avLst/>
          </a:prstGeom>
        </p:spPr>
      </p:pic>
      <p:sp>
        <p:nvSpPr>
          <p:cNvPr id="85" name="TextBox 16">
            <a:extLst>
              <a:ext uri="{FF2B5EF4-FFF2-40B4-BE49-F238E27FC236}">
                <a16:creationId xmlns:a16="http://schemas.microsoft.com/office/drawing/2014/main" id="{ED751D22-009B-40AD-9C34-862AC3E431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7963" y="2214652"/>
            <a:ext cx="10414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Webserver</a:t>
            </a:r>
          </a:p>
          <a:p>
            <a:pPr algn="ctr" eaLnBrk="1" hangingPunct="1"/>
            <a: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for AMI </a:t>
            </a:r>
          </a:p>
          <a:p>
            <a:pPr algn="ctr" eaLnBrk="1" hangingPunct="1"/>
            <a:endParaRPr lang="en-US" altLang="en-US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93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9D14F358-AE55-E7D0-E052-73AE6CA4E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>
            <a:extLst>
              <a:ext uri="{FF2B5EF4-FFF2-40B4-BE49-F238E27FC236}">
                <a16:creationId xmlns:a16="http://schemas.microsoft.com/office/drawing/2014/main" id="{165EA7ED-AE7F-32C1-C3DE-B80E344C1E6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 altLang="ko-KR" dirty="0" err="1"/>
              <a:t>RDS</a:t>
            </a:r>
            <a:r>
              <a:rPr lang="en-US" altLang="ko-KR" dirty="0"/>
              <a:t> </a:t>
            </a:r>
            <a:r>
              <a:rPr lang="ko-KR" altLang="en-US" dirty="0"/>
              <a:t>데이터베이스 구성</a:t>
            </a:r>
            <a:endParaRPr sz="1800" b="0" dirty="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35DFB0C-275F-6B71-9D41-D2C9EDF96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988" y="930130"/>
            <a:ext cx="11606656" cy="5234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보안그룹 설정</a:t>
            </a: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Name:</a:t>
            </a:r>
            <a:r>
              <a:rPr lang="ko-KR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DB-SG</a:t>
            </a:r>
          </a:p>
          <a:p>
            <a:pPr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  <a:r>
              <a:rPr lang="en-US" altLang="ko-KR" sz="1500" dirty="0" err="1">
                <a:solidFill>
                  <a:schemeClr val="tx1"/>
                </a:solidFill>
                <a:latin typeface="Arial" panose="020B0604020202020204" pitchFamily="34" charset="0"/>
              </a:rPr>
              <a:t>Inboud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 rule: MySQL/Aurora allow from WEB-SG</a:t>
            </a:r>
          </a:p>
          <a:p>
            <a:pPr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	Outbound rule:  Allow all traffic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DB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생성 </a:t>
            </a: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	Engine type: MariaDB 10.11.9			Multi AZ availability: Create a standby instance in a different AZ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	Dev / Test					No RDS proxy, port: 3306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	Master ID / password </a:t>
            </a:r>
            <a:r>
              <a:rPr lang="ko-KR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생성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			Password authentication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	DB instance class: Burstable classes(t classes)	Disable enhanced monitoring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	Storage: gp3, 20gb allocate			IPv4 connect, lab-</a:t>
            </a:r>
            <a:r>
              <a:rPr lang="en-US" altLang="ko-KR" sz="1500" dirty="0" err="1">
                <a:solidFill>
                  <a:schemeClr val="tx1"/>
                </a:solidFill>
                <a:latin typeface="Arial" panose="020B0604020202020204" pitchFamily="34" charset="0"/>
              </a:rPr>
              <a:t>vpc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, no public access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	Disable autoscaling storage			No backup, no encryption, no auto minor version upgrade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	Initial DB </a:t>
            </a:r>
            <a:r>
              <a:rPr lang="ko-KR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생성</a:t>
            </a:r>
            <a:endParaRPr lang="en-US" altLang="ko-KR" sz="15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559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0692E166-D365-5731-215D-0727FB389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>
            <a:extLst>
              <a:ext uri="{FF2B5EF4-FFF2-40B4-BE49-F238E27FC236}">
                <a16:creationId xmlns:a16="http://schemas.microsoft.com/office/drawing/2014/main" id="{D69C332D-E942-C8D0-9BAB-C8F90B146D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 altLang="ko-KR" dirty="0" err="1"/>
              <a:t>RDS</a:t>
            </a:r>
            <a:r>
              <a:rPr lang="en-US" altLang="ko-KR" dirty="0"/>
              <a:t> </a:t>
            </a:r>
            <a:r>
              <a:rPr lang="ko-KR" altLang="en-US" dirty="0"/>
              <a:t>데이터베이스 구성</a:t>
            </a:r>
            <a:endParaRPr sz="1800" b="0" dirty="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33E0784-2793-6716-4D33-588618137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988" y="757006"/>
            <a:ext cx="9414812" cy="4611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웹서버와 </a:t>
            </a:r>
            <a:r>
              <a:rPr lang="en-US" altLang="ko-KR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RDS</a:t>
            </a: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연결 테스트</a:t>
            </a: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E116DE-9B12-43A7-8803-FEC88F0966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272"/>
          <a:stretch/>
        </p:blipFill>
        <p:spPr>
          <a:xfrm>
            <a:off x="175704" y="1313605"/>
            <a:ext cx="4777177" cy="2945832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078B2A48-8800-4B31-9F44-1F753F949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233" y="4615691"/>
            <a:ext cx="11278067" cy="871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다음과 같이 </a:t>
            </a: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DB endpoint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와 </a:t>
            </a: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DB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이름</a:t>
            </a: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계정의 </a:t>
            </a: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ID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와 </a:t>
            </a: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password 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입력 시 </a:t>
            </a:r>
            <a:r>
              <a:rPr lang="en-US" altLang="ko-KR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conf.php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에 정보가 저장되어</a:t>
            </a: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RDS 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탭 클릭을 통해 자동으로  연결된 </a:t>
            </a: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DB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의 조회</a:t>
            </a: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수정</a:t>
            </a: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삭제 등을 진행할 수 있다</a:t>
            </a: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.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AE81098-6F3D-4CDA-80CC-63749E456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290" y="1265806"/>
            <a:ext cx="6429948" cy="304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858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2A3B011E-8C4C-A7E1-5C67-B69B7A056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>
            <a:extLst>
              <a:ext uri="{FF2B5EF4-FFF2-40B4-BE49-F238E27FC236}">
                <a16:creationId xmlns:a16="http://schemas.microsoft.com/office/drawing/2014/main" id="{CD5E47A8-1CDF-CAEA-259D-CDE7BA2BB89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 altLang="ko-KR" dirty="0"/>
              <a:t>EFS</a:t>
            </a:r>
            <a:r>
              <a:rPr lang="ko-KR" altLang="en-US" dirty="0"/>
              <a:t>로 파일 시스템 구성</a:t>
            </a:r>
            <a:endParaRPr sz="1800" b="0" dirty="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grpSp>
        <p:nvGrpSpPr>
          <p:cNvPr id="4" name="aGroupIcon" descr="Example of AWS Cloud group, represented as a rectangle with AWS logo at the top left, and AWS Cloud as a title.">
            <a:extLst>
              <a:ext uri="{FF2B5EF4-FFF2-40B4-BE49-F238E27FC236}">
                <a16:creationId xmlns:a16="http://schemas.microsoft.com/office/drawing/2014/main" id="{0B5D5AB8-0C37-A9D7-A22C-2101C614ECF1}"/>
              </a:ext>
            </a:extLst>
          </p:cNvPr>
          <p:cNvGrpSpPr/>
          <p:nvPr/>
        </p:nvGrpSpPr>
        <p:grpSpPr>
          <a:xfrm>
            <a:off x="1192013" y="816126"/>
            <a:ext cx="10044630" cy="5432234"/>
            <a:chOff x="4670935" y="1060931"/>
            <a:chExt cx="7210426" cy="46863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6FE2BD2-8E73-0FF3-95EB-D5BA0BEE9376}"/>
                </a:ext>
              </a:extLst>
            </p:cNvPr>
            <p:cNvSpPr/>
            <p:nvPr/>
          </p:nvSpPr>
          <p:spPr bwMode="auto">
            <a:xfrm>
              <a:off x="4670936" y="1060931"/>
              <a:ext cx="7210425" cy="46863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" name="Graphic 37">
              <a:extLst>
                <a:ext uri="{FF2B5EF4-FFF2-40B4-BE49-F238E27FC236}">
                  <a16:creationId xmlns:a16="http://schemas.microsoft.com/office/drawing/2014/main" id="{896DEEB6-98AD-C49F-A929-7DCC6F341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4670935" y="1060931"/>
              <a:ext cx="423413" cy="423414"/>
            </a:xfrm>
            <a:prstGeom prst="rect">
              <a:avLst/>
            </a:prstGeom>
          </p:spPr>
        </p:pic>
      </p:grpSp>
      <p:grpSp>
        <p:nvGrpSpPr>
          <p:cNvPr id="11" name="Group 5" descr="Region group.">
            <a:extLst>
              <a:ext uri="{FF2B5EF4-FFF2-40B4-BE49-F238E27FC236}">
                <a16:creationId xmlns:a16="http://schemas.microsoft.com/office/drawing/2014/main" id="{4C5ADC9B-8946-4BE5-AFF2-D5C8DABCACF9}"/>
              </a:ext>
            </a:extLst>
          </p:cNvPr>
          <p:cNvGrpSpPr/>
          <p:nvPr/>
        </p:nvGrpSpPr>
        <p:grpSpPr>
          <a:xfrm>
            <a:off x="1945655" y="999092"/>
            <a:ext cx="9087303" cy="4992235"/>
            <a:chOff x="4215623" y="1512745"/>
            <a:chExt cx="8298651" cy="4470245"/>
          </a:xfrm>
        </p:grpSpPr>
        <p:sp>
          <p:nvSpPr>
            <p:cNvPr id="12" name="Rectangle 60" descr="Region group">
              <a:extLst>
                <a:ext uri="{FF2B5EF4-FFF2-40B4-BE49-F238E27FC236}">
                  <a16:creationId xmlns:a16="http://schemas.microsoft.com/office/drawing/2014/main" id="{43534C32-F771-6FCB-7E86-03A766336032}"/>
                </a:ext>
              </a:extLst>
            </p:cNvPr>
            <p:cNvSpPr/>
            <p:nvPr/>
          </p:nvSpPr>
          <p:spPr>
            <a:xfrm>
              <a:off x="4215623" y="1512745"/>
              <a:ext cx="8298651" cy="4470245"/>
            </a:xfrm>
            <a:prstGeom prst="rect">
              <a:avLst/>
            </a:prstGeom>
            <a:noFill/>
            <a:ln w="15875" cap="flat" cmpd="sng" algn="ctr">
              <a:solidFill>
                <a:srgbClr val="00A4A6"/>
              </a:solidFill>
              <a:prstDash val="sysDash"/>
              <a:miter lim="800000"/>
            </a:ln>
            <a:effectLst/>
          </p:spPr>
          <p:txBody>
            <a:bodyPr lIns="502920" tIns="9144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Region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(Seoul)</a:t>
              </a: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13" name="Graphic 61" descr="Region group icon.">
              <a:extLst>
                <a:ext uri="{FF2B5EF4-FFF2-40B4-BE49-F238E27FC236}">
                  <a16:creationId xmlns:a16="http://schemas.microsoft.com/office/drawing/2014/main" id="{AB10D0AC-9713-CF04-47AD-F955D3260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4215623" y="1512745"/>
              <a:ext cx="369217" cy="369217"/>
            </a:xfrm>
            <a:prstGeom prst="rect">
              <a:avLst/>
            </a:prstGeom>
          </p:spPr>
        </p:pic>
      </p:grpSp>
      <p:grpSp>
        <p:nvGrpSpPr>
          <p:cNvPr id="14" name="Group 7" descr="Virtual private cloud (VPC) group.">
            <a:extLst>
              <a:ext uri="{FF2B5EF4-FFF2-40B4-BE49-F238E27FC236}">
                <a16:creationId xmlns:a16="http://schemas.microsoft.com/office/drawing/2014/main" id="{F90E5B0D-AB91-094C-20C3-F314010A60F3}"/>
              </a:ext>
            </a:extLst>
          </p:cNvPr>
          <p:cNvGrpSpPr/>
          <p:nvPr/>
        </p:nvGrpSpPr>
        <p:grpSpPr>
          <a:xfrm>
            <a:off x="2987289" y="1096947"/>
            <a:ext cx="8012698" cy="4870593"/>
            <a:chOff x="2283291" y="2618865"/>
            <a:chExt cx="7396013" cy="4341860"/>
          </a:xfrm>
        </p:grpSpPr>
        <p:sp>
          <p:nvSpPr>
            <p:cNvPr id="15" name="Rectangle 69">
              <a:extLst>
                <a:ext uri="{FF2B5EF4-FFF2-40B4-BE49-F238E27FC236}">
                  <a16:creationId xmlns:a16="http://schemas.microsoft.com/office/drawing/2014/main" id="{B7FEFC42-1F14-E5FE-F863-956AD78CD639}"/>
                </a:ext>
              </a:extLst>
            </p:cNvPr>
            <p:cNvSpPr/>
            <p:nvPr/>
          </p:nvSpPr>
          <p:spPr>
            <a:xfrm>
              <a:off x="2283291" y="2618865"/>
              <a:ext cx="7396013" cy="4341860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VPC</a:t>
              </a:r>
            </a:p>
          </p:txBody>
        </p:sp>
        <p:pic>
          <p:nvPicPr>
            <p:cNvPr id="16" name="Graphic 70" descr="VPC group icon. ">
              <a:extLst>
                <a:ext uri="{FF2B5EF4-FFF2-40B4-BE49-F238E27FC236}">
                  <a16:creationId xmlns:a16="http://schemas.microsoft.com/office/drawing/2014/main" id="{61D0B883-5FE9-E4BF-A2AA-76495864C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2283292" y="2618865"/>
              <a:ext cx="381000" cy="381000"/>
            </a:xfrm>
            <a:prstGeom prst="rect">
              <a:avLst/>
            </a:prstGeom>
          </p:spPr>
        </p:pic>
      </p:grpSp>
      <p:grpSp>
        <p:nvGrpSpPr>
          <p:cNvPr id="17" name="Group 9" descr="Public subnet group.">
            <a:extLst>
              <a:ext uri="{FF2B5EF4-FFF2-40B4-BE49-F238E27FC236}">
                <a16:creationId xmlns:a16="http://schemas.microsoft.com/office/drawing/2014/main" id="{050ED859-7312-704E-F232-AEBD363F815F}"/>
              </a:ext>
            </a:extLst>
          </p:cNvPr>
          <p:cNvGrpSpPr/>
          <p:nvPr/>
        </p:nvGrpSpPr>
        <p:grpSpPr>
          <a:xfrm>
            <a:off x="3681819" y="1631000"/>
            <a:ext cx="1783618" cy="1104532"/>
            <a:chOff x="5926502" y="2618865"/>
            <a:chExt cx="2035924" cy="1025288"/>
          </a:xfrm>
        </p:grpSpPr>
        <p:sp>
          <p:nvSpPr>
            <p:cNvPr id="18" name="Rectangle 73">
              <a:extLst>
                <a:ext uri="{FF2B5EF4-FFF2-40B4-BE49-F238E27FC236}">
                  <a16:creationId xmlns:a16="http://schemas.microsoft.com/office/drawing/2014/main" id="{052D3573-209A-85DC-6C06-50600B4E4AEA}"/>
                </a:ext>
              </a:extLst>
            </p:cNvPr>
            <p:cNvSpPr/>
            <p:nvPr/>
          </p:nvSpPr>
          <p:spPr>
            <a:xfrm>
              <a:off x="5926502" y="2618865"/>
              <a:ext cx="2035924" cy="1025288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Public subnet</a:t>
              </a:r>
            </a:p>
          </p:txBody>
        </p:sp>
        <p:pic>
          <p:nvPicPr>
            <p:cNvPr id="19" name="Graphic 74" descr="Public subnet group icon. ">
              <a:extLst>
                <a:ext uri="{FF2B5EF4-FFF2-40B4-BE49-F238E27FC236}">
                  <a16:creationId xmlns:a16="http://schemas.microsoft.com/office/drawing/2014/main" id="{B551C9C1-10B2-E0BE-C26D-0DCF2721C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5926503" y="2618865"/>
              <a:ext cx="381000" cy="381000"/>
            </a:xfrm>
            <a:prstGeom prst="rect">
              <a:avLst/>
            </a:prstGeom>
          </p:spPr>
        </p:pic>
      </p:grpSp>
      <p:grpSp>
        <p:nvGrpSpPr>
          <p:cNvPr id="20" name="Group 8" descr="Private subnet group.">
            <a:extLst>
              <a:ext uri="{FF2B5EF4-FFF2-40B4-BE49-F238E27FC236}">
                <a16:creationId xmlns:a16="http://schemas.microsoft.com/office/drawing/2014/main" id="{91A5A019-B5A8-E5B6-88CD-C7EC6AE5F415}"/>
              </a:ext>
            </a:extLst>
          </p:cNvPr>
          <p:cNvGrpSpPr/>
          <p:nvPr/>
        </p:nvGrpSpPr>
        <p:grpSpPr>
          <a:xfrm>
            <a:off x="5663400" y="1626030"/>
            <a:ext cx="1599261" cy="1104532"/>
            <a:chOff x="4215623" y="2618865"/>
            <a:chExt cx="1765300" cy="1086490"/>
          </a:xfrm>
        </p:grpSpPr>
        <p:sp>
          <p:nvSpPr>
            <p:cNvPr id="21" name="Rectangle 71">
              <a:extLst>
                <a:ext uri="{FF2B5EF4-FFF2-40B4-BE49-F238E27FC236}">
                  <a16:creationId xmlns:a16="http://schemas.microsoft.com/office/drawing/2014/main" id="{8C2F9D8F-3AAD-5F25-937A-E92373684DC4}"/>
                </a:ext>
              </a:extLst>
            </p:cNvPr>
            <p:cNvSpPr/>
            <p:nvPr/>
          </p:nvSpPr>
          <p:spPr>
            <a:xfrm>
              <a:off x="4215623" y="2618865"/>
              <a:ext cx="1765300" cy="1086490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2" name="Graphic 72" descr="Private subnet group icon. ">
              <a:extLst>
                <a:ext uri="{FF2B5EF4-FFF2-40B4-BE49-F238E27FC236}">
                  <a16:creationId xmlns:a16="http://schemas.microsoft.com/office/drawing/2014/main" id="{4D80B48F-7234-4A80-0D4E-53EE724C7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4215623" y="2618865"/>
              <a:ext cx="381000" cy="343292"/>
            </a:xfrm>
            <a:prstGeom prst="rect">
              <a:avLst/>
            </a:prstGeom>
          </p:spPr>
        </p:pic>
      </p:grpSp>
      <p:grpSp>
        <p:nvGrpSpPr>
          <p:cNvPr id="23" name="Group 8" descr="Private subnet group.">
            <a:extLst>
              <a:ext uri="{FF2B5EF4-FFF2-40B4-BE49-F238E27FC236}">
                <a16:creationId xmlns:a16="http://schemas.microsoft.com/office/drawing/2014/main" id="{5DF92DAA-91DA-D2C1-8F50-399D0820D470}"/>
              </a:ext>
            </a:extLst>
          </p:cNvPr>
          <p:cNvGrpSpPr/>
          <p:nvPr/>
        </p:nvGrpSpPr>
        <p:grpSpPr>
          <a:xfrm>
            <a:off x="9307084" y="1631344"/>
            <a:ext cx="1642584" cy="1101601"/>
            <a:chOff x="4215623" y="2618865"/>
            <a:chExt cx="1765300" cy="889002"/>
          </a:xfrm>
        </p:grpSpPr>
        <p:sp>
          <p:nvSpPr>
            <p:cNvPr id="24" name="Rectangle 71">
              <a:extLst>
                <a:ext uri="{FF2B5EF4-FFF2-40B4-BE49-F238E27FC236}">
                  <a16:creationId xmlns:a16="http://schemas.microsoft.com/office/drawing/2014/main" id="{B0AEFC8E-274B-4E36-7446-2F8268B2987E}"/>
                </a:ext>
              </a:extLst>
            </p:cNvPr>
            <p:cNvSpPr/>
            <p:nvPr/>
          </p:nvSpPr>
          <p:spPr>
            <a:xfrm>
              <a:off x="4215623" y="2618865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Private subnet</a:t>
              </a:r>
            </a:p>
          </p:txBody>
        </p:sp>
        <p:pic>
          <p:nvPicPr>
            <p:cNvPr id="25" name="Graphic 72" descr="Private subnet group icon. ">
              <a:extLst>
                <a:ext uri="{FF2B5EF4-FFF2-40B4-BE49-F238E27FC236}">
                  <a16:creationId xmlns:a16="http://schemas.microsoft.com/office/drawing/2014/main" id="{837A6BE9-DF4B-9F2D-5A8C-F2F4B1F03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4215623" y="2618866"/>
              <a:ext cx="347750" cy="282974"/>
            </a:xfrm>
            <a:prstGeom prst="rect">
              <a:avLst/>
            </a:prstGeom>
          </p:spPr>
        </p:pic>
      </p:grpSp>
      <p:grpSp>
        <p:nvGrpSpPr>
          <p:cNvPr id="26" name="Group 8" descr="Private subnet group.">
            <a:extLst>
              <a:ext uri="{FF2B5EF4-FFF2-40B4-BE49-F238E27FC236}">
                <a16:creationId xmlns:a16="http://schemas.microsoft.com/office/drawing/2014/main" id="{867FF588-D0AE-B43C-2D44-D0A8345013CC}"/>
              </a:ext>
            </a:extLst>
          </p:cNvPr>
          <p:cNvGrpSpPr/>
          <p:nvPr/>
        </p:nvGrpSpPr>
        <p:grpSpPr>
          <a:xfrm>
            <a:off x="7325877" y="1628437"/>
            <a:ext cx="1895613" cy="1101602"/>
            <a:chOff x="4215623" y="2618865"/>
            <a:chExt cx="1765300" cy="889002"/>
          </a:xfrm>
        </p:grpSpPr>
        <p:sp>
          <p:nvSpPr>
            <p:cNvPr id="27" name="Rectangle 71">
              <a:extLst>
                <a:ext uri="{FF2B5EF4-FFF2-40B4-BE49-F238E27FC236}">
                  <a16:creationId xmlns:a16="http://schemas.microsoft.com/office/drawing/2014/main" id="{DFB540E9-310B-48D9-F52F-600BFC45D799}"/>
                </a:ext>
              </a:extLst>
            </p:cNvPr>
            <p:cNvSpPr/>
            <p:nvPr/>
          </p:nvSpPr>
          <p:spPr>
            <a:xfrm>
              <a:off x="4215623" y="2618865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8" name="Graphic 72" descr="Private subnet group icon. ">
              <a:extLst>
                <a:ext uri="{FF2B5EF4-FFF2-40B4-BE49-F238E27FC236}">
                  <a16:creationId xmlns:a16="http://schemas.microsoft.com/office/drawing/2014/main" id="{28C27BCD-B483-B9C7-1429-9B980A40A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4215623" y="2618865"/>
              <a:ext cx="310196" cy="279407"/>
            </a:xfrm>
            <a:prstGeom prst="rect">
              <a:avLst/>
            </a:prstGeom>
          </p:spPr>
        </p:pic>
      </p:grpSp>
      <p:pic>
        <p:nvPicPr>
          <p:cNvPr id="29" name="Graphic 75" descr="NAT gateway resource icon for the Amazon VPC service.&#10;">
            <a:extLst>
              <a:ext uri="{FF2B5EF4-FFF2-40B4-BE49-F238E27FC236}">
                <a16:creationId xmlns:a16="http://schemas.microsoft.com/office/drawing/2014/main" id="{BAD0A475-A04D-D0F1-143C-2357F4C75D8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20145" y="1929140"/>
            <a:ext cx="426841" cy="426841"/>
          </a:xfrm>
          <a:prstGeom prst="rect">
            <a:avLst/>
          </a:prstGeom>
        </p:spPr>
      </p:pic>
      <p:sp>
        <p:nvSpPr>
          <p:cNvPr id="30" name="TextBox 17">
            <a:extLst>
              <a:ext uri="{FF2B5EF4-FFF2-40B4-BE49-F238E27FC236}">
                <a16:creationId xmlns:a16="http://schemas.microsoft.com/office/drawing/2014/main" id="{3440A76C-5FDB-F3D9-788C-A8B44219FE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3743" y="2321880"/>
            <a:ext cx="11527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43" name="Graphic 63" descr="Internet gateway resource icon for the Amazon VPC service.&#10;">
            <a:extLst>
              <a:ext uri="{FF2B5EF4-FFF2-40B4-BE49-F238E27FC236}">
                <a16:creationId xmlns:a16="http://schemas.microsoft.com/office/drawing/2014/main" id="{4F40DBB5-B354-F43B-4FD3-7B34452509D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759114" y="3319187"/>
            <a:ext cx="426841" cy="426841"/>
          </a:xfrm>
          <a:prstGeom prst="rect">
            <a:avLst/>
          </a:prstGeom>
        </p:spPr>
      </p:pic>
      <p:sp>
        <p:nvSpPr>
          <p:cNvPr id="44" name="TextBox 12">
            <a:extLst>
              <a:ext uri="{FF2B5EF4-FFF2-40B4-BE49-F238E27FC236}">
                <a16:creationId xmlns:a16="http://schemas.microsoft.com/office/drawing/2014/main" id="{C270665D-9CEE-1CC6-54C2-0A603F8774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258" y="3023685"/>
            <a:ext cx="131016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53" name="Rectangle 62" descr="Availability Zone group.">
            <a:extLst>
              <a:ext uri="{FF2B5EF4-FFF2-40B4-BE49-F238E27FC236}">
                <a16:creationId xmlns:a16="http://schemas.microsoft.com/office/drawing/2014/main" id="{0EE07A6F-637F-2F0D-2BFD-65C51E5BA17D}"/>
              </a:ext>
            </a:extLst>
          </p:cNvPr>
          <p:cNvSpPr/>
          <p:nvPr/>
        </p:nvSpPr>
        <p:spPr>
          <a:xfrm>
            <a:off x="3579685" y="1387743"/>
            <a:ext cx="7398583" cy="1431844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5EBE436-6BA3-A648-B35F-85B6A0E8A903}"/>
              </a:ext>
            </a:extLst>
          </p:cNvPr>
          <p:cNvSpPr txBox="1"/>
          <p:nvPr/>
        </p:nvSpPr>
        <p:spPr>
          <a:xfrm rot="16200000">
            <a:off x="2635479" y="1926894"/>
            <a:ext cx="125424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Zone 2a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783B13E-E461-3E09-0287-09A834A8EEC7}"/>
              </a:ext>
            </a:extLst>
          </p:cNvPr>
          <p:cNvSpPr txBox="1"/>
          <p:nvPr/>
        </p:nvSpPr>
        <p:spPr>
          <a:xfrm>
            <a:off x="6015668" y="1615781"/>
            <a:ext cx="15500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2BC50C0-4F5C-B2DE-C43F-5CBBD304DCDD}"/>
              </a:ext>
            </a:extLst>
          </p:cNvPr>
          <p:cNvSpPr txBox="1"/>
          <p:nvPr/>
        </p:nvSpPr>
        <p:spPr>
          <a:xfrm>
            <a:off x="7835848" y="1604219"/>
            <a:ext cx="25824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grpSp>
        <p:nvGrpSpPr>
          <p:cNvPr id="58" name="Group 9" descr="Public subnet group.">
            <a:extLst>
              <a:ext uri="{FF2B5EF4-FFF2-40B4-BE49-F238E27FC236}">
                <a16:creationId xmlns:a16="http://schemas.microsoft.com/office/drawing/2014/main" id="{668F7448-371A-6D93-6910-382357BA0699}"/>
              </a:ext>
            </a:extLst>
          </p:cNvPr>
          <p:cNvGrpSpPr/>
          <p:nvPr/>
        </p:nvGrpSpPr>
        <p:grpSpPr>
          <a:xfrm>
            <a:off x="3606804" y="4493374"/>
            <a:ext cx="1783618" cy="1104532"/>
            <a:chOff x="5926502" y="2618865"/>
            <a:chExt cx="2035924" cy="1025288"/>
          </a:xfrm>
        </p:grpSpPr>
        <p:sp>
          <p:nvSpPr>
            <p:cNvPr id="59" name="Rectangle 73">
              <a:extLst>
                <a:ext uri="{FF2B5EF4-FFF2-40B4-BE49-F238E27FC236}">
                  <a16:creationId xmlns:a16="http://schemas.microsoft.com/office/drawing/2014/main" id="{C721FBFA-A6D1-D940-BA36-542E2E6C06ED}"/>
                </a:ext>
              </a:extLst>
            </p:cNvPr>
            <p:cNvSpPr/>
            <p:nvPr/>
          </p:nvSpPr>
          <p:spPr>
            <a:xfrm>
              <a:off x="5926502" y="2618865"/>
              <a:ext cx="2035924" cy="1025288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Public subnet</a:t>
              </a:r>
            </a:p>
          </p:txBody>
        </p:sp>
        <p:pic>
          <p:nvPicPr>
            <p:cNvPr id="60" name="Graphic 74" descr="Public subnet group icon. ">
              <a:extLst>
                <a:ext uri="{FF2B5EF4-FFF2-40B4-BE49-F238E27FC236}">
                  <a16:creationId xmlns:a16="http://schemas.microsoft.com/office/drawing/2014/main" id="{9341AB33-6A4E-A7AC-8DCB-AFBB3EDB3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5926503" y="2618865"/>
              <a:ext cx="377682" cy="327738"/>
            </a:xfrm>
            <a:prstGeom prst="rect">
              <a:avLst/>
            </a:prstGeom>
          </p:spPr>
        </p:pic>
      </p:grpSp>
      <p:grpSp>
        <p:nvGrpSpPr>
          <p:cNvPr id="61" name="Group 8" descr="Private subnet group.">
            <a:extLst>
              <a:ext uri="{FF2B5EF4-FFF2-40B4-BE49-F238E27FC236}">
                <a16:creationId xmlns:a16="http://schemas.microsoft.com/office/drawing/2014/main" id="{03785E80-B1AD-5ECE-F3FE-684019DDC215}"/>
              </a:ext>
            </a:extLst>
          </p:cNvPr>
          <p:cNvGrpSpPr/>
          <p:nvPr/>
        </p:nvGrpSpPr>
        <p:grpSpPr>
          <a:xfrm>
            <a:off x="9263646" y="4497457"/>
            <a:ext cx="1617055" cy="1101601"/>
            <a:chOff x="4215623" y="2618865"/>
            <a:chExt cx="1765300" cy="889002"/>
          </a:xfrm>
        </p:grpSpPr>
        <p:sp>
          <p:nvSpPr>
            <p:cNvPr id="62" name="Rectangle 71">
              <a:extLst>
                <a:ext uri="{FF2B5EF4-FFF2-40B4-BE49-F238E27FC236}">
                  <a16:creationId xmlns:a16="http://schemas.microsoft.com/office/drawing/2014/main" id="{4C1FA7B4-BEAA-D360-85FF-CA58F810E27F}"/>
                </a:ext>
              </a:extLst>
            </p:cNvPr>
            <p:cNvSpPr/>
            <p:nvPr/>
          </p:nvSpPr>
          <p:spPr>
            <a:xfrm>
              <a:off x="4215623" y="2618865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Private subnet</a:t>
              </a:r>
            </a:p>
          </p:txBody>
        </p:sp>
        <p:pic>
          <p:nvPicPr>
            <p:cNvPr id="63" name="Graphic 72" descr="Private subnet group icon. ">
              <a:extLst>
                <a:ext uri="{FF2B5EF4-FFF2-40B4-BE49-F238E27FC236}">
                  <a16:creationId xmlns:a16="http://schemas.microsoft.com/office/drawing/2014/main" id="{8B3F80F2-6546-0A90-C117-CB819ACFE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4215623" y="2618866"/>
              <a:ext cx="347750" cy="282974"/>
            </a:xfrm>
            <a:prstGeom prst="rect">
              <a:avLst/>
            </a:prstGeom>
          </p:spPr>
        </p:pic>
      </p:grpSp>
      <p:grpSp>
        <p:nvGrpSpPr>
          <p:cNvPr id="64" name="Group 8" descr="Private subnet group.">
            <a:extLst>
              <a:ext uri="{FF2B5EF4-FFF2-40B4-BE49-F238E27FC236}">
                <a16:creationId xmlns:a16="http://schemas.microsoft.com/office/drawing/2014/main" id="{AD1A0419-64E0-637F-B19C-12D5635A9F23}"/>
              </a:ext>
            </a:extLst>
          </p:cNvPr>
          <p:cNvGrpSpPr/>
          <p:nvPr/>
        </p:nvGrpSpPr>
        <p:grpSpPr>
          <a:xfrm>
            <a:off x="7300646" y="4482965"/>
            <a:ext cx="1904066" cy="1101602"/>
            <a:chOff x="4215623" y="2618865"/>
            <a:chExt cx="1765300" cy="889002"/>
          </a:xfrm>
        </p:grpSpPr>
        <p:sp>
          <p:nvSpPr>
            <p:cNvPr id="65" name="Rectangle 71">
              <a:extLst>
                <a:ext uri="{FF2B5EF4-FFF2-40B4-BE49-F238E27FC236}">
                  <a16:creationId xmlns:a16="http://schemas.microsoft.com/office/drawing/2014/main" id="{6406C0D0-D45D-F24F-6570-3C909A8D146E}"/>
                </a:ext>
              </a:extLst>
            </p:cNvPr>
            <p:cNvSpPr/>
            <p:nvPr/>
          </p:nvSpPr>
          <p:spPr>
            <a:xfrm>
              <a:off x="4215623" y="2618865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6" name="Graphic 72" descr="Private subnet group icon. ">
              <a:extLst>
                <a:ext uri="{FF2B5EF4-FFF2-40B4-BE49-F238E27FC236}">
                  <a16:creationId xmlns:a16="http://schemas.microsoft.com/office/drawing/2014/main" id="{D2851CDB-DECD-CDB0-CB3C-A3A42A5FD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4215623" y="2618865"/>
              <a:ext cx="310196" cy="279407"/>
            </a:xfrm>
            <a:prstGeom prst="rect">
              <a:avLst/>
            </a:prstGeom>
          </p:spPr>
        </p:pic>
      </p:grpSp>
      <p:sp>
        <p:nvSpPr>
          <p:cNvPr id="71" name="Rectangle 62" descr="Availability Zone group.">
            <a:extLst>
              <a:ext uri="{FF2B5EF4-FFF2-40B4-BE49-F238E27FC236}">
                <a16:creationId xmlns:a16="http://schemas.microsoft.com/office/drawing/2014/main" id="{FA21470A-5EDD-4055-853D-076D0C69FC03}"/>
              </a:ext>
            </a:extLst>
          </p:cNvPr>
          <p:cNvSpPr/>
          <p:nvPr/>
        </p:nvSpPr>
        <p:spPr>
          <a:xfrm>
            <a:off x="3543509" y="4406252"/>
            <a:ext cx="7398583" cy="1463269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42B8124-4C4C-82AF-2D44-A903C38B6228}"/>
              </a:ext>
            </a:extLst>
          </p:cNvPr>
          <p:cNvSpPr txBox="1"/>
          <p:nvPr/>
        </p:nvSpPr>
        <p:spPr>
          <a:xfrm>
            <a:off x="5901613" y="4504119"/>
            <a:ext cx="15500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BCE3F6F-A30C-725D-7051-66035DC2941B}"/>
              </a:ext>
            </a:extLst>
          </p:cNvPr>
          <p:cNvSpPr txBox="1"/>
          <p:nvPr/>
        </p:nvSpPr>
        <p:spPr>
          <a:xfrm>
            <a:off x="7725271" y="4460973"/>
            <a:ext cx="25824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74" name="Graphic 75" descr="NAT gateway resource icon for the Amazon VPC service.&#10;">
            <a:extLst>
              <a:ext uri="{FF2B5EF4-FFF2-40B4-BE49-F238E27FC236}">
                <a16:creationId xmlns:a16="http://schemas.microsoft.com/office/drawing/2014/main" id="{3B9DAC19-1208-CB82-A314-3BA663F8F3A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255229" y="4909261"/>
            <a:ext cx="426841" cy="426841"/>
          </a:xfrm>
          <a:prstGeom prst="rect">
            <a:avLst/>
          </a:prstGeom>
        </p:spPr>
      </p:pic>
      <p:sp>
        <p:nvSpPr>
          <p:cNvPr id="75" name="TextBox 17">
            <a:extLst>
              <a:ext uri="{FF2B5EF4-FFF2-40B4-BE49-F238E27FC236}">
                <a16:creationId xmlns:a16="http://schemas.microsoft.com/office/drawing/2014/main" id="{6BC5CE3D-6955-2C5B-9D14-78948A0C9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7474" y="5326351"/>
            <a:ext cx="11527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grpSp>
        <p:nvGrpSpPr>
          <p:cNvPr id="77" name="Group 8" descr="Private subnet group.">
            <a:extLst>
              <a:ext uri="{FF2B5EF4-FFF2-40B4-BE49-F238E27FC236}">
                <a16:creationId xmlns:a16="http://schemas.microsoft.com/office/drawing/2014/main" id="{9EE64EA1-5FB4-AEAB-E820-95D54DFAA379}"/>
              </a:ext>
            </a:extLst>
          </p:cNvPr>
          <p:cNvGrpSpPr/>
          <p:nvPr/>
        </p:nvGrpSpPr>
        <p:grpSpPr>
          <a:xfrm>
            <a:off x="5594597" y="4492201"/>
            <a:ext cx="1599261" cy="1104532"/>
            <a:chOff x="4215623" y="2618865"/>
            <a:chExt cx="1765300" cy="1086490"/>
          </a:xfrm>
        </p:grpSpPr>
        <p:sp>
          <p:nvSpPr>
            <p:cNvPr id="78" name="Rectangle 71">
              <a:extLst>
                <a:ext uri="{FF2B5EF4-FFF2-40B4-BE49-F238E27FC236}">
                  <a16:creationId xmlns:a16="http://schemas.microsoft.com/office/drawing/2014/main" id="{A0F59F34-699B-3BA3-AF0C-47741DCB0D08}"/>
                </a:ext>
              </a:extLst>
            </p:cNvPr>
            <p:cNvSpPr/>
            <p:nvPr/>
          </p:nvSpPr>
          <p:spPr>
            <a:xfrm>
              <a:off x="4215623" y="2618865"/>
              <a:ext cx="1765300" cy="1086490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9" name="Graphic 72" descr="Private subnet group icon. ">
              <a:extLst>
                <a:ext uri="{FF2B5EF4-FFF2-40B4-BE49-F238E27FC236}">
                  <a16:creationId xmlns:a16="http://schemas.microsoft.com/office/drawing/2014/main" id="{8F92F46B-1C2B-220C-322F-7B0BD138F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4215623" y="2618866"/>
              <a:ext cx="332089" cy="28036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0FFA789D-14A1-7687-42F0-B9E490DAF1A1}"/>
              </a:ext>
            </a:extLst>
          </p:cNvPr>
          <p:cNvSpPr txBox="1"/>
          <p:nvPr/>
        </p:nvSpPr>
        <p:spPr>
          <a:xfrm rot="16200000">
            <a:off x="2396739" y="4799924"/>
            <a:ext cx="171358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Zone 2c</a:t>
            </a:r>
          </a:p>
        </p:txBody>
      </p:sp>
      <p:cxnSp>
        <p:nvCxnSpPr>
          <p:cNvPr id="86" name="Straight Arrow Connector 103">
            <a:extLst>
              <a:ext uri="{FF2B5EF4-FFF2-40B4-BE49-F238E27FC236}">
                <a16:creationId xmlns:a16="http://schemas.microsoft.com/office/drawing/2014/main" id="{8D212024-FE35-9C94-6CF0-A495E5A95BD9}"/>
              </a:ext>
            </a:extLst>
          </p:cNvPr>
          <p:cNvCxnSpPr>
            <a:cxnSpLocks/>
          </p:cNvCxnSpPr>
          <p:nvPr/>
        </p:nvCxnSpPr>
        <p:spPr>
          <a:xfrm>
            <a:off x="3062925" y="3801848"/>
            <a:ext cx="1180434" cy="1166893"/>
          </a:xfrm>
          <a:prstGeom prst="straightConnector1">
            <a:avLst/>
          </a:prstGeom>
          <a:ln w="15875">
            <a:solidFill>
              <a:schemeClr val="tx1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7">
            <a:extLst>
              <a:ext uri="{FF2B5EF4-FFF2-40B4-BE49-F238E27FC236}">
                <a16:creationId xmlns:a16="http://schemas.microsoft.com/office/drawing/2014/main" id="{D71C072B-004E-6FF2-E1F3-8D51610E16DD}"/>
              </a:ext>
            </a:extLst>
          </p:cNvPr>
          <p:cNvCxnSpPr>
            <a:cxnSpLocks/>
          </p:cNvCxnSpPr>
          <p:nvPr/>
        </p:nvCxnSpPr>
        <p:spPr>
          <a:xfrm flipH="1">
            <a:off x="3534985" y="2583684"/>
            <a:ext cx="573698" cy="497215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7">
            <a:extLst>
              <a:ext uri="{FF2B5EF4-FFF2-40B4-BE49-F238E27FC236}">
                <a16:creationId xmlns:a16="http://schemas.microsoft.com/office/drawing/2014/main" id="{B83A4F61-593F-5EE8-DB5C-E427E589D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7365" y="1134890"/>
            <a:ext cx="11527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(10.0.0.0 / 16)</a:t>
            </a:r>
          </a:p>
        </p:txBody>
      </p:sp>
      <p:sp>
        <p:nvSpPr>
          <p:cNvPr id="115" name="TextBox 17">
            <a:extLst>
              <a:ext uri="{FF2B5EF4-FFF2-40B4-BE49-F238E27FC236}">
                <a16:creationId xmlns:a16="http://schemas.microsoft.com/office/drawing/2014/main" id="{786CB4C3-3F0E-71D6-AFA3-58ACCD7E6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5604" y="2894112"/>
            <a:ext cx="11527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(10.0.0.0 / 24)</a:t>
            </a:r>
          </a:p>
        </p:txBody>
      </p:sp>
      <p:sp>
        <p:nvSpPr>
          <p:cNvPr id="116" name="TextBox 17">
            <a:extLst>
              <a:ext uri="{FF2B5EF4-FFF2-40B4-BE49-F238E27FC236}">
                <a16:creationId xmlns:a16="http://schemas.microsoft.com/office/drawing/2014/main" id="{DB509A10-8D78-B722-1006-EA4B83271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852" y="2864053"/>
            <a:ext cx="11527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(10.0.2.0 / 24)</a:t>
            </a:r>
          </a:p>
        </p:txBody>
      </p:sp>
      <p:sp>
        <p:nvSpPr>
          <p:cNvPr id="117" name="TextBox 17">
            <a:extLst>
              <a:ext uri="{FF2B5EF4-FFF2-40B4-BE49-F238E27FC236}">
                <a16:creationId xmlns:a16="http://schemas.microsoft.com/office/drawing/2014/main" id="{516B4C26-ABF7-C482-9B80-86011B1662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7295" y="2878447"/>
            <a:ext cx="11527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(10.0.4.0 / 24)</a:t>
            </a:r>
          </a:p>
        </p:txBody>
      </p:sp>
      <p:sp>
        <p:nvSpPr>
          <p:cNvPr id="118" name="TextBox 17">
            <a:extLst>
              <a:ext uri="{FF2B5EF4-FFF2-40B4-BE49-F238E27FC236}">
                <a16:creationId xmlns:a16="http://schemas.microsoft.com/office/drawing/2014/main" id="{ABCD093D-B781-97C9-84F5-ED0927B51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3965" y="2894024"/>
            <a:ext cx="11527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(10.0.6.0 / 24)</a:t>
            </a:r>
          </a:p>
        </p:txBody>
      </p:sp>
      <p:sp>
        <p:nvSpPr>
          <p:cNvPr id="119" name="TextBox 17">
            <a:extLst>
              <a:ext uri="{FF2B5EF4-FFF2-40B4-BE49-F238E27FC236}">
                <a16:creationId xmlns:a16="http://schemas.microsoft.com/office/drawing/2014/main" id="{A3CFF594-37DD-CB7B-7D2E-9F7346249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6400" y="4065440"/>
            <a:ext cx="11527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(10.0.1.0 / 24)</a:t>
            </a:r>
          </a:p>
        </p:txBody>
      </p:sp>
      <p:sp>
        <p:nvSpPr>
          <p:cNvPr id="120" name="TextBox 17">
            <a:extLst>
              <a:ext uri="{FF2B5EF4-FFF2-40B4-BE49-F238E27FC236}">
                <a16:creationId xmlns:a16="http://schemas.microsoft.com/office/drawing/2014/main" id="{B0F274AF-BFAA-7CEE-F52E-B7A7C4B053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4837" y="4058419"/>
            <a:ext cx="11527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(10.0.3.0 / 24)</a:t>
            </a:r>
          </a:p>
        </p:txBody>
      </p:sp>
      <p:sp>
        <p:nvSpPr>
          <p:cNvPr id="121" name="TextBox 17">
            <a:extLst>
              <a:ext uri="{FF2B5EF4-FFF2-40B4-BE49-F238E27FC236}">
                <a16:creationId xmlns:a16="http://schemas.microsoft.com/office/drawing/2014/main" id="{7079D2A1-54F9-D085-BF5B-61B00F063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3470" y="4065440"/>
            <a:ext cx="11527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(10.0.5.0 / 24)</a:t>
            </a:r>
          </a:p>
        </p:txBody>
      </p:sp>
      <p:sp>
        <p:nvSpPr>
          <p:cNvPr id="122" name="TextBox 17">
            <a:extLst>
              <a:ext uri="{FF2B5EF4-FFF2-40B4-BE49-F238E27FC236}">
                <a16:creationId xmlns:a16="http://schemas.microsoft.com/office/drawing/2014/main" id="{3705C381-C129-F119-5B74-E9882F7D2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3965" y="4080325"/>
            <a:ext cx="11527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(10.0.7.0 / 24)</a:t>
            </a:r>
          </a:p>
        </p:txBody>
      </p:sp>
      <p:sp>
        <p:nvSpPr>
          <p:cNvPr id="123" name="TextBox 12">
            <a:extLst>
              <a:ext uri="{FF2B5EF4-FFF2-40B4-BE49-F238E27FC236}">
                <a16:creationId xmlns:a16="http://schemas.microsoft.com/office/drawing/2014/main" id="{D32CBE73-63FB-3AF3-89C9-C5ED28E290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1640" y="1414125"/>
            <a:ext cx="131016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ap-northeast-2</a:t>
            </a:r>
          </a:p>
        </p:txBody>
      </p:sp>
      <p:pic>
        <p:nvPicPr>
          <p:cNvPr id="70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2AAEA9EE-630E-4C15-AB65-9D5FECD27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 bwMode="auto">
          <a:xfrm>
            <a:off x="8184272" y="1836611"/>
            <a:ext cx="370112" cy="37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TextBox 9">
            <a:extLst>
              <a:ext uri="{FF2B5EF4-FFF2-40B4-BE49-F238E27FC236}">
                <a16:creationId xmlns:a16="http://schemas.microsoft.com/office/drawing/2014/main" id="{D2A5CF67-FEBA-4C88-9610-E8E789000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3368" y="2174649"/>
            <a:ext cx="1191000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primary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instance</a:t>
            </a:r>
          </a:p>
        </p:txBody>
      </p:sp>
      <p:pic>
        <p:nvPicPr>
          <p:cNvPr id="81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FFFF3A73-C1BE-4D18-BDDB-B5B3217FD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 bwMode="auto">
          <a:xfrm>
            <a:off x="8147904" y="4692722"/>
            <a:ext cx="370112" cy="37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9">
            <a:extLst>
              <a:ext uri="{FF2B5EF4-FFF2-40B4-BE49-F238E27FC236}">
                <a16:creationId xmlns:a16="http://schemas.microsoft.com/office/drawing/2014/main" id="{0E3B78B2-B9BE-4B5F-9051-F841BE9DFD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0990" y="5026269"/>
            <a:ext cx="1191000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standby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instance</a:t>
            </a:r>
          </a:p>
        </p:txBody>
      </p:sp>
      <p:pic>
        <p:nvPicPr>
          <p:cNvPr id="84" name="Graphic 44" descr="Instances instance icon for the Amazon EC2 service.">
            <a:extLst>
              <a:ext uri="{FF2B5EF4-FFF2-40B4-BE49-F238E27FC236}">
                <a16:creationId xmlns:a16="http://schemas.microsoft.com/office/drawing/2014/main" id="{C2A81472-4CA6-4D37-99A9-77B5900338D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015025" y="1881218"/>
            <a:ext cx="426841" cy="426841"/>
          </a:xfrm>
          <a:prstGeom prst="rect">
            <a:avLst/>
          </a:prstGeom>
        </p:spPr>
      </p:pic>
      <p:sp>
        <p:nvSpPr>
          <p:cNvPr id="85" name="TextBox 16">
            <a:extLst>
              <a:ext uri="{FF2B5EF4-FFF2-40B4-BE49-F238E27FC236}">
                <a16:creationId xmlns:a16="http://schemas.microsoft.com/office/drawing/2014/main" id="{ED751D22-009B-40AD-9C34-862AC3E431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7963" y="2214652"/>
            <a:ext cx="10414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Webserver</a:t>
            </a:r>
          </a:p>
          <a:p>
            <a:pPr algn="ctr" eaLnBrk="1" hangingPunct="1"/>
            <a: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for AMI </a:t>
            </a:r>
          </a:p>
          <a:p>
            <a:pPr algn="ctr" eaLnBrk="1" hangingPunct="1"/>
            <a:endParaRPr lang="en-US" altLang="en-US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pic>
        <p:nvPicPr>
          <p:cNvPr id="69" name="Graphic 19" descr="Amazon Elastic File System (Amazon EFS) service icon.">
            <a:extLst>
              <a:ext uri="{FF2B5EF4-FFF2-40B4-BE49-F238E27FC236}">
                <a16:creationId xmlns:a16="http://schemas.microsoft.com/office/drawing/2014/main" id="{02F71FA7-39CF-4572-B7AA-5313E5486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>
            <a:off x="10113601" y="3313726"/>
            <a:ext cx="458624" cy="45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TextBox 11">
            <a:extLst>
              <a:ext uri="{FF2B5EF4-FFF2-40B4-BE49-F238E27FC236}">
                <a16:creationId xmlns:a16="http://schemas.microsoft.com/office/drawing/2014/main" id="{8C1BC2D4-1BA4-43A4-9A67-59304D7D72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6504" y="3295679"/>
            <a:ext cx="7632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EFS</a:t>
            </a:r>
          </a:p>
        </p:txBody>
      </p:sp>
      <p:pic>
        <p:nvPicPr>
          <p:cNvPr id="88" name="Graphic 42" descr="File system resource icon for the Amazon EFS service.">
            <a:extLst>
              <a:ext uri="{FF2B5EF4-FFF2-40B4-BE49-F238E27FC236}">
                <a16:creationId xmlns:a16="http://schemas.microsoft.com/office/drawing/2014/main" id="{3E4BD846-BB5A-4B77-A525-3C08D663488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045641" y="1905431"/>
            <a:ext cx="426841" cy="426841"/>
          </a:xfrm>
          <a:prstGeom prst="rect">
            <a:avLst/>
          </a:prstGeom>
        </p:spPr>
      </p:pic>
      <p:sp>
        <p:nvSpPr>
          <p:cNvPr id="89" name="TextBox 23">
            <a:extLst>
              <a:ext uri="{FF2B5EF4-FFF2-40B4-BE49-F238E27FC236}">
                <a16:creationId xmlns:a16="http://schemas.microsoft.com/office/drawing/2014/main" id="{766EB4D4-0D8E-49D3-B157-AA441E6BE6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3927" y="2276865"/>
            <a:ext cx="107007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EFS mount target</a:t>
            </a:r>
          </a:p>
        </p:txBody>
      </p:sp>
      <p:sp>
        <p:nvSpPr>
          <p:cNvPr id="90" name="TextBox 23">
            <a:extLst>
              <a:ext uri="{FF2B5EF4-FFF2-40B4-BE49-F238E27FC236}">
                <a16:creationId xmlns:a16="http://schemas.microsoft.com/office/drawing/2014/main" id="{A4A5CF3E-021A-4816-A357-260606D461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06364" y="5156430"/>
            <a:ext cx="11910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EFS mount target</a:t>
            </a:r>
          </a:p>
        </p:txBody>
      </p:sp>
      <p:pic>
        <p:nvPicPr>
          <p:cNvPr id="91" name="Graphic 42" descr="File system resource icon for the Amazon EFS service.">
            <a:extLst>
              <a:ext uri="{FF2B5EF4-FFF2-40B4-BE49-F238E27FC236}">
                <a16:creationId xmlns:a16="http://schemas.microsoft.com/office/drawing/2014/main" id="{54926FE4-C33D-4759-B88F-6A37949AF5D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988444" y="4787291"/>
            <a:ext cx="426841" cy="426841"/>
          </a:xfrm>
          <a:prstGeom prst="rect">
            <a:avLst/>
          </a:prstGeom>
        </p:spPr>
      </p:pic>
      <p:cxnSp>
        <p:nvCxnSpPr>
          <p:cNvPr id="92" name="Straight Arrow Connector 74" descr="Up and down pointing vertical arrow.">
            <a:extLst>
              <a:ext uri="{FF2B5EF4-FFF2-40B4-BE49-F238E27FC236}">
                <a16:creationId xmlns:a16="http://schemas.microsoft.com/office/drawing/2014/main" id="{FAAEACE8-9BE7-44B9-BAB8-02B62E40ABEF}"/>
              </a:ext>
            </a:extLst>
          </p:cNvPr>
          <p:cNvCxnSpPr>
            <a:cxnSpLocks/>
          </p:cNvCxnSpPr>
          <p:nvPr/>
        </p:nvCxnSpPr>
        <p:spPr>
          <a:xfrm flipH="1" flipV="1">
            <a:off x="10328597" y="3842520"/>
            <a:ext cx="14316" cy="726166"/>
          </a:xfrm>
          <a:prstGeom prst="straightConnector1">
            <a:avLst/>
          </a:prstGeom>
          <a:ln w="15875">
            <a:solidFill>
              <a:schemeClr val="tx1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74" descr="Up and down pointing vertical arrow.">
            <a:extLst>
              <a:ext uri="{FF2B5EF4-FFF2-40B4-BE49-F238E27FC236}">
                <a16:creationId xmlns:a16="http://schemas.microsoft.com/office/drawing/2014/main" id="{94A1F98C-74E3-4F75-A701-65DE3D3B7C2F}"/>
              </a:ext>
            </a:extLst>
          </p:cNvPr>
          <p:cNvCxnSpPr>
            <a:cxnSpLocks/>
          </p:cNvCxnSpPr>
          <p:nvPr/>
        </p:nvCxnSpPr>
        <p:spPr>
          <a:xfrm flipV="1">
            <a:off x="10328597" y="2646766"/>
            <a:ext cx="81" cy="595513"/>
          </a:xfrm>
          <a:prstGeom prst="straightConnector1">
            <a:avLst/>
          </a:prstGeom>
          <a:ln w="15875">
            <a:solidFill>
              <a:schemeClr val="tx1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Freeform 24" descr="The lambda service also points back to the Third party Git repository.">
            <a:extLst>
              <a:ext uri="{FF2B5EF4-FFF2-40B4-BE49-F238E27FC236}">
                <a16:creationId xmlns:a16="http://schemas.microsoft.com/office/drawing/2014/main" id="{C11B61EC-CE61-49FD-8D47-202F6FE53ECA}"/>
              </a:ext>
            </a:extLst>
          </p:cNvPr>
          <p:cNvSpPr/>
          <p:nvPr/>
        </p:nvSpPr>
        <p:spPr>
          <a:xfrm rot="10800000">
            <a:off x="5168380" y="1440963"/>
            <a:ext cx="5103322" cy="215553"/>
          </a:xfrm>
          <a:custGeom>
            <a:avLst/>
            <a:gdLst>
              <a:gd name="connsiteX0" fmla="*/ 4241800 w 4241800"/>
              <a:gd name="connsiteY0" fmla="*/ 177800 h 889000"/>
              <a:gd name="connsiteX1" fmla="*/ 4241800 w 4241800"/>
              <a:gd name="connsiteY1" fmla="*/ 889000 h 889000"/>
              <a:gd name="connsiteX2" fmla="*/ 0 w 4241800"/>
              <a:gd name="connsiteY2" fmla="*/ 889000 h 889000"/>
              <a:gd name="connsiteX3" fmla="*/ 0 w 4241800"/>
              <a:gd name="connsiteY3" fmla="*/ 711200 h 889000"/>
              <a:gd name="connsiteX4" fmla="*/ 0 w 4241800"/>
              <a:gd name="connsiteY4" fmla="*/ 0 h 88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1800" h="889000">
                <a:moveTo>
                  <a:pt x="4241800" y="177800"/>
                </a:moveTo>
                <a:lnTo>
                  <a:pt x="4241800" y="889000"/>
                </a:lnTo>
                <a:lnTo>
                  <a:pt x="0" y="889000"/>
                </a:lnTo>
                <a:lnTo>
                  <a:pt x="0" y="711200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chemeClr val="tx1"/>
            </a:solidFill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5" name="Straight Arrow Connector 77" descr="Down pointing vertical arrow.">
            <a:extLst>
              <a:ext uri="{FF2B5EF4-FFF2-40B4-BE49-F238E27FC236}">
                <a16:creationId xmlns:a16="http://schemas.microsoft.com/office/drawing/2014/main" id="{E4D6E3B1-A706-4FDC-9223-B6912B75DDA9}"/>
              </a:ext>
            </a:extLst>
          </p:cNvPr>
          <p:cNvCxnSpPr>
            <a:cxnSpLocks/>
            <a:endCxn id="94" idx="1"/>
          </p:cNvCxnSpPr>
          <p:nvPr/>
        </p:nvCxnSpPr>
        <p:spPr>
          <a:xfrm flipV="1">
            <a:off x="5168380" y="1440963"/>
            <a:ext cx="0" cy="395648"/>
          </a:xfrm>
          <a:prstGeom prst="straightConnector1">
            <a:avLst/>
          </a:prstGeom>
          <a:ln w="15875">
            <a:solidFill>
              <a:schemeClr val="tx1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750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7B55ECF9-A68A-CACF-877C-13548569D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>
            <a:extLst>
              <a:ext uri="{FF2B5EF4-FFF2-40B4-BE49-F238E27FC236}">
                <a16:creationId xmlns:a16="http://schemas.microsoft.com/office/drawing/2014/main" id="{2BF91564-9FB7-520E-61D6-4979D90AF60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 altLang="ko-KR" dirty="0" err="1"/>
              <a:t>EFS</a:t>
            </a:r>
            <a:r>
              <a:rPr lang="ko-KR" altLang="en-US" dirty="0"/>
              <a:t>로 파일 시스템 구성</a:t>
            </a:r>
            <a:endParaRPr sz="1800" b="0" dirty="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82C3CF9-D32E-3D96-4B8C-FE8A64219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988" y="1190463"/>
            <a:ext cx="10589143" cy="4957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Security Group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Name: EFS </a:t>
            </a:r>
            <a:r>
              <a:rPr lang="en-US" altLang="ko-KR" sz="1500" dirty="0" err="1">
                <a:solidFill>
                  <a:schemeClr val="tx1"/>
                </a:solidFill>
                <a:latin typeface="Arial" panose="020B0604020202020204" pitchFamily="34" charset="0"/>
              </a:rPr>
              <a:t>MountTarget</a:t>
            </a:r>
            <a:endParaRPr lang="en-US" altLang="ko-KR" sz="15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	Inbound rule: Allow NFS from WEB-SG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	Outbound rule: Allow all traffic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EFS 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생성</a:t>
            </a: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File type system: regional(multiple</a:t>
            </a:r>
            <a:r>
              <a:rPr lang="ko-KR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AZs)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	No automatic backup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	No lifecycle management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	Bursting throughput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	General purpose performance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	Network access: Set mount targets on (10.0.0.6/24, 10.0.0.7/24)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611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7B55ECF9-A68A-CACF-877C-13548569D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>
            <a:extLst>
              <a:ext uri="{FF2B5EF4-FFF2-40B4-BE49-F238E27FC236}">
                <a16:creationId xmlns:a16="http://schemas.microsoft.com/office/drawing/2014/main" id="{2BF91564-9FB7-520E-61D6-4979D90AF60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 altLang="ko-KR" dirty="0" err="1"/>
              <a:t>EFS</a:t>
            </a:r>
            <a:r>
              <a:rPr lang="ko-KR" altLang="en-US" dirty="0"/>
              <a:t>로 파일 시스템 구성</a:t>
            </a:r>
            <a:endParaRPr sz="1800" b="0" dirty="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82C3CF9-D32E-3D96-4B8C-FE8A64219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988" y="666633"/>
            <a:ext cx="10589143" cy="5304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EC2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로 마운트 후 테스트</a:t>
            </a: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NFS</a:t>
            </a:r>
            <a:r>
              <a:rPr lang="ko-KR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client</a:t>
            </a:r>
            <a:r>
              <a:rPr lang="ko-KR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를 이용하기 위해 </a:t>
            </a:r>
            <a:r>
              <a:rPr lang="en-US" altLang="ko-KR" sz="1500" dirty="0" err="1">
                <a:solidFill>
                  <a:schemeClr val="tx1"/>
                </a:solidFill>
                <a:latin typeface="Arial" panose="020B0604020202020204" pitchFamily="34" charset="0"/>
              </a:rPr>
              <a:t>sudo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 apt install </a:t>
            </a:r>
            <a:r>
              <a:rPr lang="en-US" altLang="ko-KR" sz="1500" dirty="0" err="1">
                <a:solidFill>
                  <a:schemeClr val="tx1"/>
                </a:solidFill>
                <a:latin typeface="Arial" panose="020B0604020202020204" pitchFamily="34" charset="0"/>
              </a:rPr>
              <a:t>nfs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-common</a:t>
            </a:r>
            <a:r>
              <a:rPr lang="ko-KR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으로 설치</a:t>
            </a:r>
            <a:endParaRPr lang="en-US" altLang="ko-KR" sz="15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ko-KR" sz="15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ko-KR" sz="15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ko-KR" sz="15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ko-KR" sz="15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ko-KR" sz="15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ko-KR" sz="15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ko-KR" sz="15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  <a:r>
              <a:rPr lang="ko-KR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후 메인 페이지의 파일 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/var/www/*</a:t>
            </a:r>
            <a:r>
              <a:rPr lang="ko-KR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를 전부 옮김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. </a:t>
            </a:r>
            <a:r>
              <a:rPr lang="ko-KR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그리고 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apache2</a:t>
            </a:r>
            <a:r>
              <a:rPr lang="ko-KR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에서 기본 실행 웹사이트 위치변경</a:t>
            </a:r>
            <a:endParaRPr lang="en-US" altLang="ko-KR" sz="15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775A12-AC96-489A-9F4C-18380F02F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88" y="1686273"/>
            <a:ext cx="10945753" cy="22101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11793CA-D7E8-4558-8F25-63E18C20EA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423" b="41932"/>
          <a:stretch/>
        </p:blipFill>
        <p:spPr>
          <a:xfrm>
            <a:off x="2108823" y="4373823"/>
            <a:ext cx="5382951" cy="15617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49A052F-367B-4EB9-B1F1-3AD35DEC36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6319" b="1"/>
          <a:stretch/>
        </p:blipFill>
        <p:spPr>
          <a:xfrm>
            <a:off x="2108823" y="5935603"/>
            <a:ext cx="5382951" cy="21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12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7B55ECF9-A68A-CACF-877C-13548569D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>
            <a:extLst>
              <a:ext uri="{FF2B5EF4-FFF2-40B4-BE49-F238E27FC236}">
                <a16:creationId xmlns:a16="http://schemas.microsoft.com/office/drawing/2014/main" id="{2BF91564-9FB7-520E-61D6-4979D90AF60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 altLang="ko-KR" dirty="0" err="1"/>
              <a:t>EFS</a:t>
            </a:r>
            <a:r>
              <a:rPr lang="ko-KR" altLang="en-US" dirty="0"/>
              <a:t>로 파일 시스템 구성</a:t>
            </a:r>
            <a:endParaRPr sz="1800" b="0" dirty="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82C3CF9-D32E-3D96-4B8C-FE8A64219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987" y="713643"/>
            <a:ext cx="10589143" cy="9112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Forbidden error 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발생하여 로그 확인 후 </a:t>
            </a: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/</a:t>
            </a:r>
            <a:r>
              <a:rPr lang="en-US" altLang="ko-KR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etc</a:t>
            </a: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/apache2/apache2.conf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를 다음과 같이 수정하였음</a:t>
            </a: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. 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500" dirty="0">
                <a:solidFill>
                  <a:schemeClr val="tx1"/>
                </a:solidFill>
                <a:latin typeface="Arial" panose="020B0604020202020204" pitchFamily="34" charset="0"/>
                <a:hlinkClick r:id="rId3"/>
              </a:rPr>
              <a:t>참고링크 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  <a:hlinkClick r:id="rId3"/>
              </a:rPr>
              <a:t>: https://blog.naver.com/elder815/221017370838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자동 마운트 테스트</a:t>
            </a: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/</a:t>
            </a:r>
            <a:r>
              <a:rPr lang="en-US" altLang="ko-KR" sz="1500" dirty="0" err="1">
                <a:solidFill>
                  <a:schemeClr val="tx1"/>
                </a:solidFill>
                <a:latin typeface="Arial" panose="020B0604020202020204" pitchFamily="34" charset="0"/>
              </a:rPr>
              <a:t>etc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/</a:t>
            </a:r>
            <a:r>
              <a:rPr lang="en-US" altLang="ko-KR" sz="1500" dirty="0" err="1">
                <a:solidFill>
                  <a:schemeClr val="tx1"/>
                </a:solidFill>
                <a:latin typeface="Arial" panose="020B0604020202020204" pitchFamily="34" charset="0"/>
              </a:rPr>
              <a:t>fstab</a:t>
            </a:r>
            <a:r>
              <a:rPr lang="ko-KR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수정</a:t>
            </a:r>
            <a:endParaRPr lang="en-US" altLang="ko-KR" sz="15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ko-KR" sz="15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ko-KR" sz="15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ko-KR" sz="15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  <a:r>
              <a:rPr lang="en-US" altLang="ko-KR" sz="1500" dirty="0" err="1">
                <a:solidFill>
                  <a:schemeClr val="tx1"/>
                </a:solidFill>
                <a:latin typeface="Arial" panose="020B0604020202020204" pitchFamily="34" charset="0"/>
              </a:rPr>
              <a:t>sudo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 mount </a:t>
            </a:r>
            <a:r>
              <a:rPr lang="en-US" altLang="ko-KR" sz="1500" dirty="0" err="1">
                <a:solidFill>
                  <a:schemeClr val="tx1"/>
                </a:solidFill>
                <a:latin typeface="Arial" panose="020B0604020202020204" pitchFamily="34" charset="0"/>
              </a:rPr>
              <a:t>efs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 –fav</a:t>
            </a:r>
            <a:r>
              <a:rPr lang="ko-KR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로 정상작동 확인 후 </a:t>
            </a:r>
            <a:r>
              <a:rPr lang="ko-KR" altLang="en-US" sz="1500" dirty="0" err="1">
                <a:solidFill>
                  <a:schemeClr val="tx1"/>
                </a:solidFill>
                <a:latin typeface="Arial" panose="020B0604020202020204" pitchFamily="34" charset="0"/>
              </a:rPr>
              <a:t>재부팅하여</a:t>
            </a:r>
            <a:r>
              <a:rPr lang="ko-KR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 테스트 </a:t>
            </a:r>
            <a:endParaRPr lang="en-US" altLang="ko-KR" sz="15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ko-KR" sz="15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ko-KR" sz="15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ko-KR" sz="15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ko-KR" sz="15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ko-KR" sz="15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ko-KR" sz="15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ko-KR" sz="15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2727AE6-D0C1-4C81-BFED-E4F66E01CC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273" r="56793" b="17568"/>
          <a:stretch/>
        </p:blipFill>
        <p:spPr>
          <a:xfrm>
            <a:off x="5396397" y="1212046"/>
            <a:ext cx="3808775" cy="11918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38F612-B7F2-41E6-BEFC-8CC2C29A3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581" y="1212046"/>
            <a:ext cx="3957070" cy="13293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7930360-95BB-4CCB-8AF0-91CE7D1555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986" y="4012301"/>
            <a:ext cx="9813681" cy="119187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BE865DC-ACC8-4809-99C6-C6F902F2CA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1626" y="5204175"/>
            <a:ext cx="2905522" cy="102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494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082866" cy="475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 altLang="ko-KR" dirty="0"/>
              <a:t>Load</a:t>
            </a:r>
            <a:r>
              <a:rPr lang="ko-KR" altLang="en-US" dirty="0"/>
              <a:t> </a:t>
            </a:r>
            <a:r>
              <a:rPr lang="en-US" altLang="ko-KR" dirty="0"/>
              <a:t>Balancing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Autoscaling</a:t>
            </a:r>
            <a:endParaRPr sz="1800" b="0" i="0" u="none" strike="noStrike" cap="none" dirty="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grpSp>
        <p:nvGrpSpPr>
          <p:cNvPr id="131" name="aGroupIcon" descr="Example of AWS Cloud group, represented as a rectangle with AWS logo at the top left, and AWS Cloud as a title.">
            <a:extLst>
              <a:ext uri="{FF2B5EF4-FFF2-40B4-BE49-F238E27FC236}">
                <a16:creationId xmlns:a16="http://schemas.microsoft.com/office/drawing/2014/main" id="{27B6B5E4-E052-454D-8C12-59801FF7C3A4}"/>
              </a:ext>
            </a:extLst>
          </p:cNvPr>
          <p:cNvGrpSpPr/>
          <p:nvPr/>
        </p:nvGrpSpPr>
        <p:grpSpPr>
          <a:xfrm>
            <a:off x="1171922" y="791198"/>
            <a:ext cx="10044630" cy="5432234"/>
            <a:chOff x="4670935" y="1060931"/>
            <a:chExt cx="7210426" cy="4686300"/>
          </a:xfrm>
        </p:grpSpPr>
        <p:sp>
          <p:nvSpPr>
            <p:cNvPr id="132" name="Rectangle 4">
              <a:extLst>
                <a:ext uri="{FF2B5EF4-FFF2-40B4-BE49-F238E27FC236}">
                  <a16:creationId xmlns:a16="http://schemas.microsoft.com/office/drawing/2014/main" id="{BD01BC14-7E21-4871-B084-10517AC1F1AB}"/>
                </a:ext>
              </a:extLst>
            </p:cNvPr>
            <p:cNvSpPr/>
            <p:nvPr/>
          </p:nvSpPr>
          <p:spPr bwMode="auto">
            <a:xfrm>
              <a:off x="4670936" y="1060931"/>
              <a:ext cx="7210425" cy="46863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3" name="Graphic 37">
              <a:extLst>
                <a:ext uri="{FF2B5EF4-FFF2-40B4-BE49-F238E27FC236}">
                  <a16:creationId xmlns:a16="http://schemas.microsoft.com/office/drawing/2014/main" id="{C1BC75EF-D539-4C62-8164-3A807DDDF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4670935" y="1060931"/>
              <a:ext cx="423413" cy="423414"/>
            </a:xfrm>
            <a:prstGeom prst="rect">
              <a:avLst/>
            </a:prstGeom>
          </p:spPr>
        </p:pic>
      </p:grpSp>
      <p:pic>
        <p:nvPicPr>
          <p:cNvPr id="134" name="Graphic 6" descr="General resource icon.">
            <a:extLst>
              <a:ext uri="{FF2B5EF4-FFF2-40B4-BE49-F238E27FC236}">
                <a16:creationId xmlns:a16="http://schemas.microsoft.com/office/drawing/2014/main" id="{4A24C35F-0853-4A19-A1E4-82453E5BD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 flipH="1">
            <a:off x="177359" y="4416826"/>
            <a:ext cx="438698" cy="438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" name="TextBox 134">
            <a:extLst>
              <a:ext uri="{FF2B5EF4-FFF2-40B4-BE49-F238E27FC236}">
                <a16:creationId xmlns:a16="http://schemas.microsoft.com/office/drawing/2014/main" id="{353C58DD-70C5-433B-A58A-6F451D270E19}"/>
              </a:ext>
            </a:extLst>
          </p:cNvPr>
          <p:cNvSpPr txBox="1"/>
          <p:nvPr/>
        </p:nvSpPr>
        <p:spPr>
          <a:xfrm>
            <a:off x="112138" y="4877691"/>
            <a:ext cx="6347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</a:p>
        </p:txBody>
      </p:sp>
      <p:grpSp>
        <p:nvGrpSpPr>
          <p:cNvPr id="138" name="Group 5" descr="Region group.">
            <a:extLst>
              <a:ext uri="{FF2B5EF4-FFF2-40B4-BE49-F238E27FC236}">
                <a16:creationId xmlns:a16="http://schemas.microsoft.com/office/drawing/2014/main" id="{49F790C9-0ED9-4000-8230-FCD4A04FEEF9}"/>
              </a:ext>
            </a:extLst>
          </p:cNvPr>
          <p:cNvGrpSpPr/>
          <p:nvPr/>
        </p:nvGrpSpPr>
        <p:grpSpPr>
          <a:xfrm>
            <a:off x="1945655" y="999092"/>
            <a:ext cx="9087303" cy="4992235"/>
            <a:chOff x="4215623" y="1512745"/>
            <a:chExt cx="8298651" cy="4470245"/>
          </a:xfrm>
        </p:grpSpPr>
        <p:sp>
          <p:nvSpPr>
            <p:cNvPr id="139" name="Rectangle 60" descr="Region group">
              <a:extLst>
                <a:ext uri="{FF2B5EF4-FFF2-40B4-BE49-F238E27FC236}">
                  <a16:creationId xmlns:a16="http://schemas.microsoft.com/office/drawing/2014/main" id="{52469FBA-438E-4649-8B87-4596E90867F8}"/>
                </a:ext>
              </a:extLst>
            </p:cNvPr>
            <p:cNvSpPr/>
            <p:nvPr/>
          </p:nvSpPr>
          <p:spPr>
            <a:xfrm>
              <a:off x="4215623" y="1512745"/>
              <a:ext cx="8298651" cy="4470245"/>
            </a:xfrm>
            <a:prstGeom prst="rect">
              <a:avLst/>
            </a:prstGeom>
            <a:noFill/>
            <a:ln w="15875" cap="flat" cmpd="sng" algn="ctr">
              <a:solidFill>
                <a:srgbClr val="00A4A6"/>
              </a:solidFill>
              <a:prstDash val="sysDash"/>
              <a:miter lim="800000"/>
            </a:ln>
            <a:effectLst/>
          </p:spPr>
          <p:txBody>
            <a:bodyPr lIns="502920" tIns="9144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Region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(Seoul)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140" name="Graphic 61" descr="Region group icon.">
              <a:extLst>
                <a:ext uri="{FF2B5EF4-FFF2-40B4-BE49-F238E27FC236}">
                  <a16:creationId xmlns:a16="http://schemas.microsoft.com/office/drawing/2014/main" id="{714CF75F-B517-4915-8580-A2A3F1355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4215623" y="1512745"/>
              <a:ext cx="369217" cy="369217"/>
            </a:xfrm>
            <a:prstGeom prst="rect">
              <a:avLst/>
            </a:prstGeom>
          </p:spPr>
        </p:pic>
      </p:grpSp>
      <p:grpSp>
        <p:nvGrpSpPr>
          <p:cNvPr id="141" name="Group 7" descr="Virtual private cloud (VPC) group.">
            <a:extLst>
              <a:ext uri="{FF2B5EF4-FFF2-40B4-BE49-F238E27FC236}">
                <a16:creationId xmlns:a16="http://schemas.microsoft.com/office/drawing/2014/main" id="{4901A258-B917-4693-B431-0B5E40459AF7}"/>
              </a:ext>
            </a:extLst>
          </p:cNvPr>
          <p:cNvGrpSpPr/>
          <p:nvPr/>
        </p:nvGrpSpPr>
        <p:grpSpPr>
          <a:xfrm>
            <a:off x="2987289" y="1096947"/>
            <a:ext cx="8012698" cy="4870593"/>
            <a:chOff x="2283291" y="2618865"/>
            <a:chExt cx="7396013" cy="4341860"/>
          </a:xfrm>
        </p:grpSpPr>
        <p:sp>
          <p:nvSpPr>
            <p:cNvPr id="142" name="Rectangle 69">
              <a:extLst>
                <a:ext uri="{FF2B5EF4-FFF2-40B4-BE49-F238E27FC236}">
                  <a16:creationId xmlns:a16="http://schemas.microsoft.com/office/drawing/2014/main" id="{48E048C6-EBD6-4B6C-B26E-A8A5189D5EF9}"/>
                </a:ext>
              </a:extLst>
            </p:cNvPr>
            <p:cNvSpPr/>
            <p:nvPr/>
          </p:nvSpPr>
          <p:spPr>
            <a:xfrm>
              <a:off x="2283291" y="2618865"/>
              <a:ext cx="7396013" cy="4341860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VPC</a:t>
              </a:r>
            </a:p>
          </p:txBody>
        </p:sp>
        <p:pic>
          <p:nvPicPr>
            <p:cNvPr id="143" name="Graphic 70" descr="VPC group icon. ">
              <a:extLst>
                <a:ext uri="{FF2B5EF4-FFF2-40B4-BE49-F238E27FC236}">
                  <a16:creationId xmlns:a16="http://schemas.microsoft.com/office/drawing/2014/main" id="{B6C18B62-9E6A-4E7B-90B3-C78A56C58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2283292" y="2618865"/>
              <a:ext cx="381000" cy="381000"/>
            </a:xfrm>
            <a:prstGeom prst="rect">
              <a:avLst/>
            </a:prstGeom>
          </p:spPr>
        </p:pic>
      </p:grpSp>
      <p:grpSp>
        <p:nvGrpSpPr>
          <p:cNvPr id="144" name="Group 9" descr="Public subnet group.">
            <a:extLst>
              <a:ext uri="{FF2B5EF4-FFF2-40B4-BE49-F238E27FC236}">
                <a16:creationId xmlns:a16="http://schemas.microsoft.com/office/drawing/2014/main" id="{B49B658C-4F76-4E8F-A589-489CF76D6095}"/>
              </a:ext>
            </a:extLst>
          </p:cNvPr>
          <p:cNvGrpSpPr/>
          <p:nvPr/>
        </p:nvGrpSpPr>
        <p:grpSpPr>
          <a:xfrm>
            <a:off x="3681819" y="1631000"/>
            <a:ext cx="1783618" cy="1104532"/>
            <a:chOff x="5926502" y="2618865"/>
            <a:chExt cx="2035924" cy="1025288"/>
          </a:xfrm>
        </p:grpSpPr>
        <p:sp>
          <p:nvSpPr>
            <p:cNvPr id="145" name="Rectangle 73">
              <a:extLst>
                <a:ext uri="{FF2B5EF4-FFF2-40B4-BE49-F238E27FC236}">
                  <a16:creationId xmlns:a16="http://schemas.microsoft.com/office/drawing/2014/main" id="{4B603366-1CBA-4883-8155-505788B9AA0F}"/>
                </a:ext>
              </a:extLst>
            </p:cNvPr>
            <p:cNvSpPr/>
            <p:nvPr/>
          </p:nvSpPr>
          <p:spPr>
            <a:xfrm>
              <a:off x="5926502" y="2618865"/>
              <a:ext cx="2035924" cy="1025288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Public subnet</a:t>
              </a:r>
            </a:p>
          </p:txBody>
        </p:sp>
        <p:pic>
          <p:nvPicPr>
            <p:cNvPr id="146" name="Graphic 74" descr="Public subnet group icon. ">
              <a:extLst>
                <a:ext uri="{FF2B5EF4-FFF2-40B4-BE49-F238E27FC236}">
                  <a16:creationId xmlns:a16="http://schemas.microsoft.com/office/drawing/2014/main" id="{C4DACD8D-0B40-4578-9498-2459F6AE7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5926503" y="2618865"/>
              <a:ext cx="381000" cy="381000"/>
            </a:xfrm>
            <a:prstGeom prst="rect">
              <a:avLst/>
            </a:prstGeom>
          </p:spPr>
        </p:pic>
      </p:grpSp>
      <p:grpSp>
        <p:nvGrpSpPr>
          <p:cNvPr id="147" name="Group 8" descr="Private subnet group.">
            <a:extLst>
              <a:ext uri="{FF2B5EF4-FFF2-40B4-BE49-F238E27FC236}">
                <a16:creationId xmlns:a16="http://schemas.microsoft.com/office/drawing/2014/main" id="{15248D42-FD89-41DD-BF0C-8C8C2CD53282}"/>
              </a:ext>
            </a:extLst>
          </p:cNvPr>
          <p:cNvGrpSpPr/>
          <p:nvPr/>
        </p:nvGrpSpPr>
        <p:grpSpPr>
          <a:xfrm>
            <a:off x="5663400" y="1626030"/>
            <a:ext cx="1599261" cy="1104532"/>
            <a:chOff x="4215623" y="2618865"/>
            <a:chExt cx="1765300" cy="1086490"/>
          </a:xfrm>
        </p:grpSpPr>
        <p:sp>
          <p:nvSpPr>
            <p:cNvPr id="148" name="Rectangle 71">
              <a:extLst>
                <a:ext uri="{FF2B5EF4-FFF2-40B4-BE49-F238E27FC236}">
                  <a16:creationId xmlns:a16="http://schemas.microsoft.com/office/drawing/2014/main" id="{514784ED-B8BD-4B35-8A58-B910C5EBAC50}"/>
                </a:ext>
              </a:extLst>
            </p:cNvPr>
            <p:cNvSpPr/>
            <p:nvPr/>
          </p:nvSpPr>
          <p:spPr>
            <a:xfrm>
              <a:off x="4215623" y="2618865"/>
              <a:ext cx="1765300" cy="1086490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49" name="Graphic 72" descr="Private subnet group icon. ">
              <a:extLst>
                <a:ext uri="{FF2B5EF4-FFF2-40B4-BE49-F238E27FC236}">
                  <a16:creationId xmlns:a16="http://schemas.microsoft.com/office/drawing/2014/main" id="{84FCAF60-24FA-48F1-9DBD-B04A06893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4215623" y="2618865"/>
              <a:ext cx="381000" cy="343292"/>
            </a:xfrm>
            <a:prstGeom prst="rect">
              <a:avLst/>
            </a:prstGeom>
          </p:spPr>
        </p:pic>
      </p:grpSp>
      <p:grpSp>
        <p:nvGrpSpPr>
          <p:cNvPr id="150" name="Group 8" descr="Private subnet group.">
            <a:extLst>
              <a:ext uri="{FF2B5EF4-FFF2-40B4-BE49-F238E27FC236}">
                <a16:creationId xmlns:a16="http://schemas.microsoft.com/office/drawing/2014/main" id="{6454CF13-F4D4-495C-983A-AE9A82601FFC}"/>
              </a:ext>
            </a:extLst>
          </p:cNvPr>
          <p:cNvGrpSpPr/>
          <p:nvPr/>
        </p:nvGrpSpPr>
        <p:grpSpPr>
          <a:xfrm>
            <a:off x="9307084" y="1631344"/>
            <a:ext cx="1642584" cy="1101601"/>
            <a:chOff x="4215623" y="2618865"/>
            <a:chExt cx="1765300" cy="889002"/>
          </a:xfrm>
        </p:grpSpPr>
        <p:sp>
          <p:nvSpPr>
            <p:cNvPr id="151" name="Rectangle 71">
              <a:extLst>
                <a:ext uri="{FF2B5EF4-FFF2-40B4-BE49-F238E27FC236}">
                  <a16:creationId xmlns:a16="http://schemas.microsoft.com/office/drawing/2014/main" id="{CA289474-FA17-473B-8136-69A1059B3C6D}"/>
                </a:ext>
              </a:extLst>
            </p:cNvPr>
            <p:cNvSpPr/>
            <p:nvPr/>
          </p:nvSpPr>
          <p:spPr>
            <a:xfrm>
              <a:off x="4215623" y="2618865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Private subnet</a:t>
              </a:r>
            </a:p>
          </p:txBody>
        </p:sp>
        <p:pic>
          <p:nvPicPr>
            <p:cNvPr id="152" name="Graphic 72" descr="Private subnet group icon. ">
              <a:extLst>
                <a:ext uri="{FF2B5EF4-FFF2-40B4-BE49-F238E27FC236}">
                  <a16:creationId xmlns:a16="http://schemas.microsoft.com/office/drawing/2014/main" id="{49466F08-9786-4E2A-9D1D-0AE5429E1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4215623" y="2618866"/>
              <a:ext cx="347750" cy="282974"/>
            </a:xfrm>
            <a:prstGeom prst="rect">
              <a:avLst/>
            </a:prstGeom>
          </p:spPr>
        </p:pic>
      </p:grpSp>
      <p:grpSp>
        <p:nvGrpSpPr>
          <p:cNvPr id="153" name="Group 8" descr="Private subnet group.">
            <a:extLst>
              <a:ext uri="{FF2B5EF4-FFF2-40B4-BE49-F238E27FC236}">
                <a16:creationId xmlns:a16="http://schemas.microsoft.com/office/drawing/2014/main" id="{186C33A3-8B7D-46BD-B86E-EC7ADC98E553}"/>
              </a:ext>
            </a:extLst>
          </p:cNvPr>
          <p:cNvGrpSpPr/>
          <p:nvPr/>
        </p:nvGrpSpPr>
        <p:grpSpPr>
          <a:xfrm>
            <a:off x="7325877" y="1628437"/>
            <a:ext cx="1895613" cy="1101602"/>
            <a:chOff x="4215623" y="2618865"/>
            <a:chExt cx="1765300" cy="889002"/>
          </a:xfrm>
        </p:grpSpPr>
        <p:sp>
          <p:nvSpPr>
            <p:cNvPr id="154" name="Rectangle 71">
              <a:extLst>
                <a:ext uri="{FF2B5EF4-FFF2-40B4-BE49-F238E27FC236}">
                  <a16:creationId xmlns:a16="http://schemas.microsoft.com/office/drawing/2014/main" id="{E1FC8C9F-3D35-4535-867F-A6CA976311AD}"/>
                </a:ext>
              </a:extLst>
            </p:cNvPr>
            <p:cNvSpPr/>
            <p:nvPr/>
          </p:nvSpPr>
          <p:spPr>
            <a:xfrm>
              <a:off x="4215623" y="2618865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5" name="Graphic 72" descr="Private subnet group icon. ">
              <a:extLst>
                <a:ext uri="{FF2B5EF4-FFF2-40B4-BE49-F238E27FC236}">
                  <a16:creationId xmlns:a16="http://schemas.microsoft.com/office/drawing/2014/main" id="{8DAFD378-A812-486D-BAA6-1DC756734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4215623" y="2618865"/>
              <a:ext cx="310196" cy="279407"/>
            </a:xfrm>
            <a:prstGeom prst="rect">
              <a:avLst/>
            </a:prstGeom>
          </p:spPr>
        </p:pic>
      </p:grpSp>
      <p:pic>
        <p:nvPicPr>
          <p:cNvPr id="156" name="Graphic 75" descr="NAT gateway resource icon for the Amazon VPC service.&#10;">
            <a:extLst>
              <a:ext uri="{FF2B5EF4-FFF2-40B4-BE49-F238E27FC236}">
                <a16:creationId xmlns:a16="http://schemas.microsoft.com/office/drawing/2014/main" id="{781518C9-6134-4E5A-8008-5DB9A42D19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407552" y="1952676"/>
            <a:ext cx="426841" cy="426841"/>
          </a:xfrm>
          <a:prstGeom prst="rect">
            <a:avLst/>
          </a:prstGeom>
        </p:spPr>
      </p:pic>
      <p:sp>
        <p:nvSpPr>
          <p:cNvPr id="157" name="TextBox 17">
            <a:extLst>
              <a:ext uri="{FF2B5EF4-FFF2-40B4-BE49-F238E27FC236}">
                <a16:creationId xmlns:a16="http://schemas.microsoft.com/office/drawing/2014/main" id="{4EF86F52-0A16-44E1-88D6-1F74B230B4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9797" y="2369766"/>
            <a:ext cx="11527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58" name="Graphic 19" descr="Amazon Elastic File System (Amazon EFS) service icon.">
            <a:extLst>
              <a:ext uri="{FF2B5EF4-FFF2-40B4-BE49-F238E27FC236}">
                <a16:creationId xmlns:a16="http://schemas.microsoft.com/office/drawing/2014/main" id="{80C09D4A-986B-4033-943E-85B57C08F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 bwMode="auto">
          <a:xfrm>
            <a:off x="10113601" y="3313726"/>
            <a:ext cx="458624" cy="45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9" name="TextBox 11">
            <a:extLst>
              <a:ext uri="{FF2B5EF4-FFF2-40B4-BE49-F238E27FC236}">
                <a16:creationId xmlns:a16="http://schemas.microsoft.com/office/drawing/2014/main" id="{4EA05A74-9AE7-45DB-B2EB-018C72BDF4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6504" y="3295679"/>
            <a:ext cx="7632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EFS</a:t>
            </a:r>
          </a:p>
        </p:txBody>
      </p:sp>
      <p:pic>
        <p:nvPicPr>
          <p:cNvPr id="160" name="Graphic 42" descr="File system resource icon for the Amazon EFS service.">
            <a:extLst>
              <a:ext uri="{FF2B5EF4-FFF2-40B4-BE49-F238E27FC236}">
                <a16:creationId xmlns:a16="http://schemas.microsoft.com/office/drawing/2014/main" id="{E8B6F734-C05F-4C28-A5DB-F6CC894A8FD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045641" y="1905431"/>
            <a:ext cx="426841" cy="426841"/>
          </a:xfrm>
          <a:prstGeom prst="rect">
            <a:avLst/>
          </a:prstGeom>
        </p:spPr>
      </p:pic>
      <p:sp>
        <p:nvSpPr>
          <p:cNvPr id="161" name="TextBox 23">
            <a:extLst>
              <a:ext uri="{FF2B5EF4-FFF2-40B4-BE49-F238E27FC236}">
                <a16:creationId xmlns:a16="http://schemas.microsoft.com/office/drawing/2014/main" id="{57489489-F066-468F-8FFA-40C4D7705C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3927" y="2276865"/>
            <a:ext cx="107007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EFS mount target</a:t>
            </a:r>
          </a:p>
        </p:txBody>
      </p:sp>
      <p:pic>
        <p:nvPicPr>
          <p:cNvPr id="162" name="Graphic 44" descr="Instances instance icon for the Amazon EC2 service.">
            <a:extLst>
              <a:ext uri="{FF2B5EF4-FFF2-40B4-BE49-F238E27FC236}">
                <a16:creationId xmlns:a16="http://schemas.microsoft.com/office/drawing/2014/main" id="{C1728A7A-51B9-4325-A361-36860E72DFB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376507" y="1902295"/>
            <a:ext cx="426841" cy="426841"/>
          </a:xfrm>
          <a:prstGeom prst="rect">
            <a:avLst/>
          </a:prstGeom>
        </p:spPr>
      </p:pic>
      <p:sp>
        <p:nvSpPr>
          <p:cNvPr id="163" name="TextBox 16">
            <a:extLst>
              <a:ext uri="{FF2B5EF4-FFF2-40B4-BE49-F238E27FC236}">
                <a16:creationId xmlns:a16="http://schemas.microsoft.com/office/drawing/2014/main" id="{DEE4E080-F2A0-4CB3-BF07-F29AB780B3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4524" y="2313386"/>
            <a:ext cx="104149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Webserver </a:t>
            </a:r>
          </a:p>
          <a:p>
            <a:pPr algn="ctr" eaLnBrk="1" hangingPunct="1"/>
            <a: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Instances</a:t>
            </a:r>
          </a:p>
        </p:txBody>
      </p:sp>
      <p:pic>
        <p:nvPicPr>
          <p:cNvPr id="164" name="Graphic 27" descr="Amazon EC2 Auto Scaling service icon.">
            <a:extLst>
              <a:ext uri="{FF2B5EF4-FFF2-40B4-BE49-F238E27FC236}">
                <a16:creationId xmlns:a16="http://schemas.microsoft.com/office/drawing/2014/main" id="{13078FCA-A497-4570-845E-7AC68CC64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 bwMode="auto">
          <a:xfrm>
            <a:off x="5691710" y="3272072"/>
            <a:ext cx="493615" cy="493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5" name="TextBox 26">
            <a:extLst>
              <a:ext uri="{FF2B5EF4-FFF2-40B4-BE49-F238E27FC236}">
                <a16:creationId xmlns:a16="http://schemas.microsoft.com/office/drawing/2014/main" id="{DA3052B2-FEA7-43F8-93EF-E46C614138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1935" y="3319196"/>
            <a:ext cx="12640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EC2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 Scaling</a:t>
            </a:r>
          </a:p>
        </p:txBody>
      </p:sp>
      <p:pic>
        <p:nvPicPr>
          <p:cNvPr id="166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45021074-1FA9-4777-8390-666ED69B9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 bwMode="auto">
          <a:xfrm>
            <a:off x="8184272" y="1836611"/>
            <a:ext cx="370112" cy="37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7" name="TextBox 9">
            <a:extLst>
              <a:ext uri="{FF2B5EF4-FFF2-40B4-BE49-F238E27FC236}">
                <a16:creationId xmlns:a16="http://schemas.microsoft.com/office/drawing/2014/main" id="{02EDE5B3-F4C2-4F16-883E-318BB96177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3368" y="2174649"/>
            <a:ext cx="1191000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primary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instance</a:t>
            </a:r>
          </a:p>
        </p:txBody>
      </p:sp>
      <p:pic>
        <p:nvPicPr>
          <p:cNvPr id="168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6C2C57F1-80D2-4926-AE9F-5C187907D32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857211" y="3315955"/>
            <a:ext cx="426841" cy="426841"/>
          </a:xfrm>
          <a:prstGeom prst="rect">
            <a:avLst/>
          </a:prstGeom>
        </p:spPr>
      </p:pic>
      <p:sp>
        <p:nvSpPr>
          <p:cNvPr id="169" name="TextBox 19">
            <a:extLst>
              <a:ext uri="{FF2B5EF4-FFF2-40B4-BE49-F238E27FC236}">
                <a16:creationId xmlns:a16="http://schemas.microsoft.com/office/drawing/2014/main" id="{C3FB1C05-FB8D-4634-B711-F9590275B6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8871" y="3242279"/>
            <a:ext cx="122611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</a:t>
            </a:r>
          </a:p>
        </p:txBody>
      </p:sp>
      <p:pic>
        <p:nvPicPr>
          <p:cNvPr id="170" name="Graphic 63" descr="Internet gateway resource icon for the Amazon VPC service.&#10;">
            <a:extLst>
              <a:ext uri="{FF2B5EF4-FFF2-40B4-BE49-F238E27FC236}">
                <a16:creationId xmlns:a16="http://schemas.microsoft.com/office/drawing/2014/main" id="{C23D000C-F33B-40A4-ADF9-2B7500B3978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759114" y="3319187"/>
            <a:ext cx="426841" cy="426841"/>
          </a:xfrm>
          <a:prstGeom prst="rect">
            <a:avLst/>
          </a:prstGeom>
        </p:spPr>
      </p:pic>
      <p:sp>
        <p:nvSpPr>
          <p:cNvPr id="171" name="TextBox 12">
            <a:extLst>
              <a:ext uri="{FF2B5EF4-FFF2-40B4-BE49-F238E27FC236}">
                <a16:creationId xmlns:a16="http://schemas.microsoft.com/office/drawing/2014/main" id="{F87AABFD-DCCA-48EE-AD3A-DEA65CCF58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258" y="3023685"/>
            <a:ext cx="131016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74" name="Freeform 59" descr="Ninety degree arrow pointing up to the right.">
            <a:extLst>
              <a:ext uri="{FF2B5EF4-FFF2-40B4-BE49-F238E27FC236}">
                <a16:creationId xmlns:a16="http://schemas.microsoft.com/office/drawing/2014/main" id="{9F3A33FE-ED86-40FC-BFCC-00035E8A6BCF}"/>
              </a:ext>
            </a:extLst>
          </p:cNvPr>
          <p:cNvSpPr/>
          <p:nvPr/>
        </p:nvSpPr>
        <p:spPr>
          <a:xfrm flipH="1">
            <a:off x="401598" y="3544555"/>
            <a:ext cx="2222153" cy="779352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77" name="Straight Arrow Connector 11" descr="Two headed arrow">
            <a:extLst>
              <a:ext uri="{FF2B5EF4-FFF2-40B4-BE49-F238E27FC236}">
                <a16:creationId xmlns:a16="http://schemas.microsoft.com/office/drawing/2014/main" id="{5EE5C6DE-0A39-4EC4-BCBA-30F63F1ADF92}"/>
              </a:ext>
            </a:extLst>
          </p:cNvPr>
          <p:cNvCxnSpPr>
            <a:cxnSpLocks/>
          </p:cNvCxnSpPr>
          <p:nvPr/>
        </p:nvCxnSpPr>
        <p:spPr>
          <a:xfrm>
            <a:off x="3239699" y="3544555"/>
            <a:ext cx="528162" cy="1"/>
          </a:xfrm>
          <a:prstGeom prst="straightConnector1">
            <a:avLst/>
          </a:prstGeom>
          <a:ln w="15875">
            <a:solidFill>
              <a:schemeClr val="tx1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55" descr="Left pointing horizontal arrow. ">
            <a:extLst>
              <a:ext uri="{FF2B5EF4-FFF2-40B4-BE49-F238E27FC236}">
                <a16:creationId xmlns:a16="http://schemas.microsoft.com/office/drawing/2014/main" id="{F0ED80C6-044F-4F62-91B7-883F47087F5D}"/>
              </a:ext>
            </a:extLst>
          </p:cNvPr>
          <p:cNvCxnSpPr>
            <a:cxnSpLocks/>
          </p:cNvCxnSpPr>
          <p:nvPr/>
        </p:nvCxnSpPr>
        <p:spPr>
          <a:xfrm>
            <a:off x="4368520" y="3552657"/>
            <a:ext cx="1167600" cy="1"/>
          </a:xfrm>
          <a:prstGeom prst="straightConnector1">
            <a:avLst/>
          </a:prstGeom>
          <a:ln w="15875">
            <a:solidFill>
              <a:schemeClr val="tx1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9">
            <a:extLst>
              <a:ext uri="{FF2B5EF4-FFF2-40B4-BE49-F238E27FC236}">
                <a16:creationId xmlns:a16="http://schemas.microsoft.com/office/drawing/2014/main" id="{7EF53E33-D81D-4127-A501-47B4EEEA73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8719" y="3561998"/>
            <a:ext cx="122611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Load Balancer</a:t>
            </a:r>
          </a:p>
        </p:txBody>
      </p:sp>
      <p:sp>
        <p:nvSpPr>
          <p:cNvPr id="180" name="Rectangle 62" descr="Availability Zone group.">
            <a:extLst>
              <a:ext uri="{FF2B5EF4-FFF2-40B4-BE49-F238E27FC236}">
                <a16:creationId xmlns:a16="http://schemas.microsoft.com/office/drawing/2014/main" id="{9790743C-9EDF-4E49-842D-DAA219953359}"/>
              </a:ext>
            </a:extLst>
          </p:cNvPr>
          <p:cNvSpPr/>
          <p:nvPr/>
        </p:nvSpPr>
        <p:spPr>
          <a:xfrm>
            <a:off x="3579685" y="1231567"/>
            <a:ext cx="7398583" cy="1588020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3E94E8CF-8D73-4894-B6F1-837F4A01FC9F}"/>
              </a:ext>
            </a:extLst>
          </p:cNvPr>
          <p:cNvSpPr txBox="1"/>
          <p:nvPr/>
        </p:nvSpPr>
        <p:spPr>
          <a:xfrm rot="16200000">
            <a:off x="2635479" y="1926894"/>
            <a:ext cx="125424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Zone 2a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91F84EA7-82C0-40B1-996F-29535ACF2573}"/>
              </a:ext>
            </a:extLst>
          </p:cNvPr>
          <p:cNvSpPr txBox="1"/>
          <p:nvPr/>
        </p:nvSpPr>
        <p:spPr>
          <a:xfrm>
            <a:off x="6015668" y="1615781"/>
            <a:ext cx="15500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cxnSp>
        <p:nvCxnSpPr>
          <p:cNvPr id="184" name="Straight Arrow Connector 55" descr="Left pointing horizontal arrow. ">
            <a:extLst>
              <a:ext uri="{FF2B5EF4-FFF2-40B4-BE49-F238E27FC236}">
                <a16:creationId xmlns:a16="http://schemas.microsoft.com/office/drawing/2014/main" id="{13546ACF-5805-48BB-841F-972623AA2CDD}"/>
              </a:ext>
            </a:extLst>
          </p:cNvPr>
          <p:cNvCxnSpPr>
            <a:cxnSpLocks/>
          </p:cNvCxnSpPr>
          <p:nvPr/>
        </p:nvCxnSpPr>
        <p:spPr>
          <a:xfrm>
            <a:off x="4992634" y="2136132"/>
            <a:ext cx="1167600" cy="1"/>
          </a:xfrm>
          <a:prstGeom prst="straightConnector1">
            <a:avLst/>
          </a:prstGeom>
          <a:ln w="15875">
            <a:solidFill>
              <a:schemeClr val="tx1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>
            <a:extLst>
              <a:ext uri="{FF2B5EF4-FFF2-40B4-BE49-F238E27FC236}">
                <a16:creationId xmlns:a16="http://schemas.microsoft.com/office/drawing/2014/main" id="{28C1746E-B74F-4C24-9D2C-FBFEAE1776CF}"/>
              </a:ext>
            </a:extLst>
          </p:cNvPr>
          <p:cNvSpPr txBox="1"/>
          <p:nvPr/>
        </p:nvSpPr>
        <p:spPr>
          <a:xfrm>
            <a:off x="7835848" y="1604219"/>
            <a:ext cx="25824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grpSp>
        <p:nvGrpSpPr>
          <p:cNvPr id="188" name="Group 9" descr="Public subnet group.">
            <a:extLst>
              <a:ext uri="{FF2B5EF4-FFF2-40B4-BE49-F238E27FC236}">
                <a16:creationId xmlns:a16="http://schemas.microsoft.com/office/drawing/2014/main" id="{533DD6B0-9BE8-486D-AEFB-9147C4D888EC}"/>
              </a:ext>
            </a:extLst>
          </p:cNvPr>
          <p:cNvGrpSpPr/>
          <p:nvPr/>
        </p:nvGrpSpPr>
        <p:grpSpPr>
          <a:xfrm>
            <a:off x="3606804" y="4493374"/>
            <a:ext cx="1783618" cy="1104532"/>
            <a:chOff x="5926502" y="2618865"/>
            <a:chExt cx="2035924" cy="1025288"/>
          </a:xfrm>
        </p:grpSpPr>
        <p:sp>
          <p:nvSpPr>
            <p:cNvPr id="189" name="Rectangle 73">
              <a:extLst>
                <a:ext uri="{FF2B5EF4-FFF2-40B4-BE49-F238E27FC236}">
                  <a16:creationId xmlns:a16="http://schemas.microsoft.com/office/drawing/2014/main" id="{4B03ECFC-8854-4C68-AFE7-48C32657810F}"/>
                </a:ext>
              </a:extLst>
            </p:cNvPr>
            <p:cNvSpPr/>
            <p:nvPr/>
          </p:nvSpPr>
          <p:spPr>
            <a:xfrm>
              <a:off x="5926502" y="2618865"/>
              <a:ext cx="2035924" cy="1025288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Public subnet</a:t>
              </a:r>
            </a:p>
          </p:txBody>
        </p:sp>
        <p:pic>
          <p:nvPicPr>
            <p:cNvPr id="190" name="Graphic 74" descr="Public subnet group icon. ">
              <a:extLst>
                <a:ext uri="{FF2B5EF4-FFF2-40B4-BE49-F238E27FC236}">
                  <a16:creationId xmlns:a16="http://schemas.microsoft.com/office/drawing/2014/main" id="{5BA789C7-EE1A-4004-AFB3-BD7BA3536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5926503" y="2618865"/>
              <a:ext cx="377682" cy="327738"/>
            </a:xfrm>
            <a:prstGeom prst="rect">
              <a:avLst/>
            </a:prstGeom>
          </p:spPr>
        </p:pic>
      </p:grpSp>
      <p:grpSp>
        <p:nvGrpSpPr>
          <p:cNvPr id="191" name="Group 8" descr="Private subnet group.">
            <a:extLst>
              <a:ext uri="{FF2B5EF4-FFF2-40B4-BE49-F238E27FC236}">
                <a16:creationId xmlns:a16="http://schemas.microsoft.com/office/drawing/2014/main" id="{3243D738-7504-4A56-9F84-AB51EF2E673C}"/>
              </a:ext>
            </a:extLst>
          </p:cNvPr>
          <p:cNvGrpSpPr/>
          <p:nvPr/>
        </p:nvGrpSpPr>
        <p:grpSpPr>
          <a:xfrm>
            <a:off x="9263646" y="4497457"/>
            <a:ext cx="1617055" cy="1101601"/>
            <a:chOff x="4215623" y="2618865"/>
            <a:chExt cx="1765300" cy="889002"/>
          </a:xfrm>
        </p:grpSpPr>
        <p:sp>
          <p:nvSpPr>
            <p:cNvPr id="192" name="Rectangle 71">
              <a:extLst>
                <a:ext uri="{FF2B5EF4-FFF2-40B4-BE49-F238E27FC236}">
                  <a16:creationId xmlns:a16="http://schemas.microsoft.com/office/drawing/2014/main" id="{7C1E1B4B-A787-4ADF-8225-76B2DDD383E1}"/>
                </a:ext>
              </a:extLst>
            </p:cNvPr>
            <p:cNvSpPr/>
            <p:nvPr/>
          </p:nvSpPr>
          <p:spPr>
            <a:xfrm>
              <a:off x="4215623" y="2618865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Private subnet</a:t>
              </a:r>
            </a:p>
          </p:txBody>
        </p:sp>
        <p:pic>
          <p:nvPicPr>
            <p:cNvPr id="193" name="Graphic 72" descr="Private subnet group icon. ">
              <a:extLst>
                <a:ext uri="{FF2B5EF4-FFF2-40B4-BE49-F238E27FC236}">
                  <a16:creationId xmlns:a16="http://schemas.microsoft.com/office/drawing/2014/main" id="{7F9A18C1-1FEE-46F9-ABD5-90DFB5BA7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4215623" y="2618866"/>
              <a:ext cx="347750" cy="282974"/>
            </a:xfrm>
            <a:prstGeom prst="rect">
              <a:avLst/>
            </a:prstGeom>
          </p:spPr>
        </p:pic>
      </p:grpSp>
      <p:grpSp>
        <p:nvGrpSpPr>
          <p:cNvPr id="194" name="Group 8" descr="Private subnet group.">
            <a:extLst>
              <a:ext uri="{FF2B5EF4-FFF2-40B4-BE49-F238E27FC236}">
                <a16:creationId xmlns:a16="http://schemas.microsoft.com/office/drawing/2014/main" id="{331F65DE-1E0F-461E-B53B-B5DB56DEBA82}"/>
              </a:ext>
            </a:extLst>
          </p:cNvPr>
          <p:cNvGrpSpPr/>
          <p:nvPr/>
        </p:nvGrpSpPr>
        <p:grpSpPr>
          <a:xfrm>
            <a:off x="7300646" y="4482965"/>
            <a:ext cx="1904066" cy="1101602"/>
            <a:chOff x="4215623" y="2618865"/>
            <a:chExt cx="1765300" cy="889002"/>
          </a:xfrm>
        </p:grpSpPr>
        <p:sp>
          <p:nvSpPr>
            <p:cNvPr id="195" name="Rectangle 71">
              <a:extLst>
                <a:ext uri="{FF2B5EF4-FFF2-40B4-BE49-F238E27FC236}">
                  <a16:creationId xmlns:a16="http://schemas.microsoft.com/office/drawing/2014/main" id="{C946D5B4-C2EE-4AE6-9BA9-B59388D7DB4F}"/>
                </a:ext>
              </a:extLst>
            </p:cNvPr>
            <p:cNvSpPr/>
            <p:nvPr/>
          </p:nvSpPr>
          <p:spPr>
            <a:xfrm>
              <a:off x="4215623" y="2618865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6" name="Graphic 72" descr="Private subnet group icon. ">
              <a:extLst>
                <a:ext uri="{FF2B5EF4-FFF2-40B4-BE49-F238E27FC236}">
                  <a16:creationId xmlns:a16="http://schemas.microsoft.com/office/drawing/2014/main" id="{49BBC6FD-5F67-4891-8DC6-D04A0F672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4215623" y="2618865"/>
              <a:ext cx="310196" cy="279407"/>
            </a:xfrm>
            <a:prstGeom prst="rect">
              <a:avLst/>
            </a:prstGeom>
          </p:spPr>
        </p:pic>
      </p:grpSp>
      <p:sp>
        <p:nvSpPr>
          <p:cNvPr id="197" name="TextBox 23">
            <a:extLst>
              <a:ext uri="{FF2B5EF4-FFF2-40B4-BE49-F238E27FC236}">
                <a16:creationId xmlns:a16="http://schemas.microsoft.com/office/drawing/2014/main" id="{1284B6AC-00FD-47B5-A76D-CF9F4928D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06364" y="5156430"/>
            <a:ext cx="11910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EFS mount target</a:t>
            </a:r>
          </a:p>
        </p:txBody>
      </p:sp>
      <p:sp>
        <p:nvSpPr>
          <p:cNvPr id="198" name="TextBox 16">
            <a:extLst>
              <a:ext uri="{FF2B5EF4-FFF2-40B4-BE49-F238E27FC236}">
                <a16:creationId xmlns:a16="http://schemas.microsoft.com/office/drawing/2014/main" id="{3418932C-1628-4D6C-A355-CA9E4DBE25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8819" y="5233990"/>
            <a:ext cx="104149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Webserver </a:t>
            </a:r>
          </a:p>
          <a:p>
            <a:pPr algn="ctr" eaLnBrk="1" hangingPunct="1"/>
            <a: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Instances</a:t>
            </a:r>
          </a:p>
        </p:txBody>
      </p:sp>
      <p:pic>
        <p:nvPicPr>
          <p:cNvPr id="199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9A2646B1-4C39-4CC5-A19D-4FD3BEB2D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 bwMode="auto">
          <a:xfrm>
            <a:off x="8147904" y="4692722"/>
            <a:ext cx="370112" cy="37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TextBox 9">
            <a:extLst>
              <a:ext uri="{FF2B5EF4-FFF2-40B4-BE49-F238E27FC236}">
                <a16:creationId xmlns:a16="http://schemas.microsoft.com/office/drawing/2014/main" id="{16733078-4568-4851-9076-2BA8CDF910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0990" y="5026269"/>
            <a:ext cx="1191000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standby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instance</a:t>
            </a:r>
          </a:p>
        </p:txBody>
      </p:sp>
      <p:sp>
        <p:nvSpPr>
          <p:cNvPr id="201" name="Rectangle 62" descr="Availability Zone group.">
            <a:extLst>
              <a:ext uri="{FF2B5EF4-FFF2-40B4-BE49-F238E27FC236}">
                <a16:creationId xmlns:a16="http://schemas.microsoft.com/office/drawing/2014/main" id="{EBE271E1-94BC-4446-B1B9-56986D3FA1B5}"/>
              </a:ext>
            </a:extLst>
          </p:cNvPr>
          <p:cNvSpPr/>
          <p:nvPr/>
        </p:nvSpPr>
        <p:spPr>
          <a:xfrm>
            <a:off x="3543509" y="4406252"/>
            <a:ext cx="7398583" cy="1463269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569AF88E-31ED-41A2-8905-8974EB65B8A3}"/>
              </a:ext>
            </a:extLst>
          </p:cNvPr>
          <p:cNvSpPr txBox="1"/>
          <p:nvPr/>
        </p:nvSpPr>
        <p:spPr>
          <a:xfrm>
            <a:off x="5901613" y="4504119"/>
            <a:ext cx="15500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837D5D05-A0A7-48FB-BDB3-E03B3C0007E5}"/>
              </a:ext>
            </a:extLst>
          </p:cNvPr>
          <p:cNvSpPr txBox="1"/>
          <p:nvPr/>
        </p:nvSpPr>
        <p:spPr>
          <a:xfrm>
            <a:off x="7725271" y="4460973"/>
            <a:ext cx="25824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04" name="Graphic 75" descr="NAT gateway resource icon for the Amazon VPC service.&#10;">
            <a:extLst>
              <a:ext uri="{FF2B5EF4-FFF2-40B4-BE49-F238E27FC236}">
                <a16:creationId xmlns:a16="http://schemas.microsoft.com/office/drawing/2014/main" id="{0C95B312-5FB3-4C67-B7F9-7267CB3B19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255229" y="4909261"/>
            <a:ext cx="426841" cy="426841"/>
          </a:xfrm>
          <a:prstGeom prst="rect">
            <a:avLst/>
          </a:prstGeom>
        </p:spPr>
      </p:pic>
      <p:sp>
        <p:nvSpPr>
          <p:cNvPr id="205" name="TextBox 17">
            <a:extLst>
              <a:ext uri="{FF2B5EF4-FFF2-40B4-BE49-F238E27FC236}">
                <a16:creationId xmlns:a16="http://schemas.microsoft.com/office/drawing/2014/main" id="{7B9C1AFB-4B7B-47ED-B30D-61A166403F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7474" y="5326351"/>
            <a:ext cx="11527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206" name="Graphic 44" descr="Instances instance icon for the Amazon EC2 service.">
            <a:extLst>
              <a:ext uri="{FF2B5EF4-FFF2-40B4-BE49-F238E27FC236}">
                <a16:creationId xmlns:a16="http://schemas.microsoft.com/office/drawing/2014/main" id="{A32E4FDA-3FCF-47F2-B177-2E77B994C4C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224220" y="4881718"/>
            <a:ext cx="426841" cy="426841"/>
          </a:xfrm>
          <a:prstGeom prst="rect">
            <a:avLst/>
          </a:prstGeom>
        </p:spPr>
      </p:pic>
      <p:grpSp>
        <p:nvGrpSpPr>
          <p:cNvPr id="207" name="Group 8" descr="Private subnet group.">
            <a:extLst>
              <a:ext uri="{FF2B5EF4-FFF2-40B4-BE49-F238E27FC236}">
                <a16:creationId xmlns:a16="http://schemas.microsoft.com/office/drawing/2014/main" id="{FB2C5245-1577-444E-9422-680CC5EFA737}"/>
              </a:ext>
            </a:extLst>
          </p:cNvPr>
          <p:cNvGrpSpPr/>
          <p:nvPr/>
        </p:nvGrpSpPr>
        <p:grpSpPr>
          <a:xfrm>
            <a:off x="5594597" y="4492201"/>
            <a:ext cx="1599261" cy="1104532"/>
            <a:chOff x="4215623" y="2618865"/>
            <a:chExt cx="1765300" cy="1086490"/>
          </a:xfrm>
        </p:grpSpPr>
        <p:sp>
          <p:nvSpPr>
            <p:cNvPr id="208" name="Rectangle 71">
              <a:extLst>
                <a:ext uri="{FF2B5EF4-FFF2-40B4-BE49-F238E27FC236}">
                  <a16:creationId xmlns:a16="http://schemas.microsoft.com/office/drawing/2014/main" id="{4A727B90-01FA-4DDB-8AFF-46585DBBF60C}"/>
                </a:ext>
              </a:extLst>
            </p:cNvPr>
            <p:cNvSpPr/>
            <p:nvPr/>
          </p:nvSpPr>
          <p:spPr>
            <a:xfrm>
              <a:off x="4215623" y="2618865"/>
              <a:ext cx="1765300" cy="1086490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09" name="Graphic 72" descr="Private subnet group icon. ">
              <a:extLst>
                <a:ext uri="{FF2B5EF4-FFF2-40B4-BE49-F238E27FC236}">
                  <a16:creationId xmlns:a16="http://schemas.microsoft.com/office/drawing/2014/main" id="{AC606E83-B65A-479D-AEF8-922500852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4215623" y="2618866"/>
              <a:ext cx="332089" cy="280369"/>
            </a:xfrm>
            <a:prstGeom prst="rect">
              <a:avLst/>
            </a:prstGeom>
          </p:spPr>
        </p:pic>
      </p:grpSp>
      <p:sp>
        <p:nvSpPr>
          <p:cNvPr id="210" name="TextBox 209">
            <a:extLst>
              <a:ext uri="{FF2B5EF4-FFF2-40B4-BE49-F238E27FC236}">
                <a16:creationId xmlns:a16="http://schemas.microsoft.com/office/drawing/2014/main" id="{38B79C76-864F-4564-9DD6-E8AEABF19A3C}"/>
              </a:ext>
            </a:extLst>
          </p:cNvPr>
          <p:cNvSpPr txBox="1"/>
          <p:nvPr/>
        </p:nvSpPr>
        <p:spPr>
          <a:xfrm rot="16200000">
            <a:off x="2396739" y="4799924"/>
            <a:ext cx="171358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Zone 2c</a:t>
            </a:r>
          </a:p>
        </p:txBody>
      </p:sp>
      <p:pic>
        <p:nvPicPr>
          <p:cNvPr id="211" name="Graphic 42" descr="File system resource icon for the Amazon EFS service.">
            <a:extLst>
              <a:ext uri="{FF2B5EF4-FFF2-40B4-BE49-F238E27FC236}">
                <a16:creationId xmlns:a16="http://schemas.microsoft.com/office/drawing/2014/main" id="{14D779F8-23CB-42C9-B65C-1FDCA9572DA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988444" y="4787291"/>
            <a:ext cx="426841" cy="426841"/>
          </a:xfrm>
          <a:prstGeom prst="rect">
            <a:avLst/>
          </a:prstGeom>
        </p:spPr>
      </p:pic>
      <p:cxnSp>
        <p:nvCxnSpPr>
          <p:cNvPr id="217" name="Straight Arrow Connector 103">
            <a:extLst>
              <a:ext uri="{FF2B5EF4-FFF2-40B4-BE49-F238E27FC236}">
                <a16:creationId xmlns:a16="http://schemas.microsoft.com/office/drawing/2014/main" id="{7199E3B5-548D-499F-9F10-30A981EE618D}"/>
              </a:ext>
            </a:extLst>
          </p:cNvPr>
          <p:cNvCxnSpPr>
            <a:cxnSpLocks/>
          </p:cNvCxnSpPr>
          <p:nvPr/>
        </p:nvCxnSpPr>
        <p:spPr>
          <a:xfrm>
            <a:off x="3062925" y="3801848"/>
            <a:ext cx="1180434" cy="1166893"/>
          </a:xfrm>
          <a:prstGeom prst="straightConnector1">
            <a:avLst/>
          </a:prstGeom>
          <a:ln w="15875">
            <a:solidFill>
              <a:schemeClr val="tx1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55" descr="Left pointing horizontal arrow. ">
            <a:extLst>
              <a:ext uri="{FF2B5EF4-FFF2-40B4-BE49-F238E27FC236}">
                <a16:creationId xmlns:a16="http://schemas.microsoft.com/office/drawing/2014/main" id="{A1E96FC4-6D8B-4832-8D5C-E21D100BA2FD}"/>
              </a:ext>
            </a:extLst>
          </p:cNvPr>
          <p:cNvCxnSpPr>
            <a:cxnSpLocks/>
          </p:cNvCxnSpPr>
          <p:nvPr/>
        </p:nvCxnSpPr>
        <p:spPr>
          <a:xfrm>
            <a:off x="4858579" y="5097524"/>
            <a:ext cx="1167600" cy="1"/>
          </a:xfrm>
          <a:prstGeom prst="straightConnector1">
            <a:avLst/>
          </a:prstGeom>
          <a:ln w="15875">
            <a:solidFill>
              <a:schemeClr val="tx1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52" descr="Double pointing horizontal arrow.">
            <a:extLst>
              <a:ext uri="{FF2B5EF4-FFF2-40B4-BE49-F238E27FC236}">
                <a16:creationId xmlns:a16="http://schemas.microsoft.com/office/drawing/2014/main" id="{C53270FA-1FC2-46D1-A683-471AB1248C2C}"/>
              </a:ext>
            </a:extLst>
          </p:cNvPr>
          <p:cNvCxnSpPr>
            <a:cxnSpLocks/>
          </p:cNvCxnSpPr>
          <p:nvPr/>
        </p:nvCxnSpPr>
        <p:spPr>
          <a:xfrm>
            <a:off x="6965098" y="2070639"/>
            <a:ext cx="938933" cy="1"/>
          </a:xfrm>
          <a:prstGeom prst="straightConnector1">
            <a:avLst/>
          </a:prstGeom>
          <a:ln w="15875">
            <a:solidFill>
              <a:schemeClr val="tx1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52" descr="Double pointing horizontal arrow.">
            <a:extLst>
              <a:ext uri="{FF2B5EF4-FFF2-40B4-BE49-F238E27FC236}">
                <a16:creationId xmlns:a16="http://schemas.microsoft.com/office/drawing/2014/main" id="{1A2C82C4-8F57-4CD2-97A1-524DFD233EE6}"/>
              </a:ext>
            </a:extLst>
          </p:cNvPr>
          <p:cNvCxnSpPr>
            <a:cxnSpLocks/>
          </p:cNvCxnSpPr>
          <p:nvPr/>
        </p:nvCxnSpPr>
        <p:spPr>
          <a:xfrm>
            <a:off x="6773867" y="5052166"/>
            <a:ext cx="938933" cy="1"/>
          </a:xfrm>
          <a:prstGeom prst="straightConnector1">
            <a:avLst/>
          </a:prstGeom>
          <a:ln w="15875">
            <a:solidFill>
              <a:schemeClr val="tx1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Freeform 24" descr="The lambda service also points back to the Third party Git repository.">
            <a:extLst>
              <a:ext uri="{FF2B5EF4-FFF2-40B4-BE49-F238E27FC236}">
                <a16:creationId xmlns:a16="http://schemas.microsoft.com/office/drawing/2014/main" id="{D3D3F4FE-29BE-4095-8E99-9EEDE234C04E}"/>
              </a:ext>
            </a:extLst>
          </p:cNvPr>
          <p:cNvSpPr/>
          <p:nvPr/>
        </p:nvSpPr>
        <p:spPr>
          <a:xfrm>
            <a:off x="6405345" y="5652195"/>
            <a:ext cx="3879856" cy="169838"/>
          </a:xfrm>
          <a:custGeom>
            <a:avLst/>
            <a:gdLst>
              <a:gd name="connsiteX0" fmla="*/ 4241800 w 4241800"/>
              <a:gd name="connsiteY0" fmla="*/ 177800 h 889000"/>
              <a:gd name="connsiteX1" fmla="*/ 4241800 w 4241800"/>
              <a:gd name="connsiteY1" fmla="*/ 889000 h 889000"/>
              <a:gd name="connsiteX2" fmla="*/ 0 w 4241800"/>
              <a:gd name="connsiteY2" fmla="*/ 889000 h 889000"/>
              <a:gd name="connsiteX3" fmla="*/ 0 w 4241800"/>
              <a:gd name="connsiteY3" fmla="*/ 711200 h 889000"/>
              <a:gd name="connsiteX4" fmla="*/ 0 w 4241800"/>
              <a:gd name="connsiteY4" fmla="*/ 0 h 88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1800" h="889000">
                <a:moveTo>
                  <a:pt x="4241800" y="177800"/>
                </a:moveTo>
                <a:lnTo>
                  <a:pt x="4241800" y="889000"/>
                </a:lnTo>
                <a:lnTo>
                  <a:pt x="0" y="889000"/>
                </a:lnTo>
                <a:lnTo>
                  <a:pt x="0" y="711200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chemeClr val="tx1"/>
            </a:solidFill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2" name="Freeform 24" descr="The lambda service also points back to the Third party Git repository.">
            <a:extLst>
              <a:ext uri="{FF2B5EF4-FFF2-40B4-BE49-F238E27FC236}">
                <a16:creationId xmlns:a16="http://schemas.microsoft.com/office/drawing/2014/main" id="{259E6356-5FA3-4E99-B3CD-1F91660483C6}"/>
              </a:ext>
            </a:extLst>
          </p:cNvPr>
          <p:cNvSpPr/>
          <p:nvPr/>
        </p:nvSpPr>
        <p:spPr>
          <a:xfrm rot="10800000">
            <a:off x="6544124" y="1337855"/>
            <a:ext cx="3727578" cy="318661"/>
          </a:xfrm>
          <a:custGeom>
            <a:avLst/>
            <a:gdLst>
              <a:gd name="connsiteX0" fmla="*/ 4241800 w 4241800"/>
              <a:gd name="connsiteY0" fmla="*/ 177800 h 889000"/>
              <a:gd name="connsiteX1" fmla="*/ 4241800 w 4241800"/>
              <a:gd name="connsiteY1" fmla="*/ 889000 h 889000"/>
              <a:gd name="connsiteX2" fmla="*/ 0 w 4241800"/>
              <a:gd name="connsiteY2" fmla="*/ 889000 h 889000"/>
              <a:gd name="connsiteX3" fmla="*/ 0 w 4241800"/>
              <a:gd name="connsiteY3" fmla="*/ 711200 h 889000"/>
              <a:gd name="connsiteX4" fmla="*/ 0 w 4241800"/>
              <a:gd name="connsiteY4" fmla="*/ 0 h 88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1800" h="889000">
                <a:moveTo>
                  <a:pt x="4241800" y="177800"/>
                </a:moveTo>
                <a:lnTo>
                  <a:pt x="4241800" y="889000"/>
                </a:lnTo>
                <a:lnTo>
                  <a:pt x="0" y="889000"/>
                </a:lnTo>
                <a:lnTo>
                  <a:pt x="0" y="711200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chemeClr val="tx1"/>
            </a:solidFill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6" name="Straight Arrow Connector 77" descr="Down pointing vertical arrow.">
            <a:extLst>
              <a:ext uri="{FF2B5EF4-FFF2-40B4-BE49-F238E27FC236}">
                <a16:creationId xmlns:a16="http://schemas.microsoft.com/office/drawing/2014/main" id="{CC6A04E2-02AE-4F0D-A74C-87A8E1B6166A}"/>
              </a:ext>
            </a:extLst>
          </p:cNvPr>
          <p:cNvCxnSpPr>
            <a:cxnSpLocks/>
          </p:cNvCxnSpPr>
          <p:nvPr/>
        </p:nvCxnSpPr>
        <p:spPr>
          <a:xfrm flipV="1">
            <a:off x="401599" y="4323907"/>
            <a:ext cx="1" cy="54266"/>
          </a:xfrm>
          <a:prstGeom prst="straightConnector1">
            <a:avLst/>
          </a:prstGeom>
          <a:ln w="15875">
            <a:solidFill>
              <a:schemeClr val="tx1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Freeform 59" descr="Ninety degree arrow pointing up to the right.">
            <a:extLst>
              <a:ext uri="{FF2B5EF4-FFF2-40B4-BE49-F238E27FC236}">
                <a16:creationId xmlns:a16="http://schemas.microsoft.com/office/drawing/2014/main" id="{9E666D5A-B76F-4989-9A86-3B99AEDECBFB}"/>
              </a:ext>
            </a:extLst>
          </p:cNvPr>
          <p:cNvSpPr/>
          <p:nvPr/>
        </p:nvSpPr>
        <p:spPr>
          <a:xfrm flipH="1">
            <a:off x="5927389" y="2417427"/>
            <a:ext cx="158612" cy="792227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28" name="Freeform 61" descr="Ninety degree arrow pointing down to the right.">
            <a:extLst>
              <a:ext uri="{FF2B5EF4-FFF2-40B4-BE49-F238E27FC236}">
                <a16:creationId xmlns:a16="http://schemas.microsoft.com/office/drawing/2014/main" id="{8795070F-8E40-4725-997C-EB79527C6D3C}"/>
              </a:ext>
            </a:extLst>
          </p:cNvPr>
          <p:cNvSpPr/>
          <p:nvPr/>
        </p:nvSpPr>
        <p:spPr>
          <a:xfrm flipH="1" flipV="1">
            <a:off x="5927389" y="3842519"/>
            <a:ext cx="197580" cy="1082089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275" name="Straight Arrow Connector 77" descr="Down pointing vertical arrow.">
            <a:extLst>
              <a:ext uri="{FF2B5EF4-FFF2-40B4-BE49-F238E27FC236}">
                <a16:creationId xmlns:a16="http://schemas.microsoft.com/office/drawing/2014/main" id="{EDAB87E6-E3AE-4ED9-9898-178D400212A8}"/>
              </a:ext>
            </a:extLst>
          </p:cNvPr>
          <p:cNvCxnSpPr>
            <a:cxnSpLocks/>
            <a:endCxn id="222" idx="1"/>
          </p:cNvCxnSpPr>
          <p:nvPr/>
        </p:nvCxnSpPr>
        <p:spPr>
          <a:xfrm flipV="1">
            <a:off x="6544124" y="1337855"/>
            <a:ext cx="0" cy="339817"/>
          </a:xfrm>
          <a:prstGeom prst="straightConnector1">
            <a:avLst/>
          </a:prstGeom>
          <a:ln w="15875">
            <a:solidFill>
              <a:schemeClr val="tx1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76" descr="Up pointing vertical arrow.">
            <a:extLst>
              <a:ext uri="{FF2B5EF4-FFF2-40B4-BE49-F238E27FC236}">
                <a16:creationId xmlns:a16="http://schemas.microsoft.com/office/drawing/2014/main" id="{6F46CFCB-675A-42FF-9432-3C1262649AC0}"/>
              </a:ext>
            </a:extLst>
          </p:cNvPr>
          <p:cNvCxnSpPr>
            <a:cxnSpLocks/>
            <a:stCxn id="221" idx="1"/>
          </p:cNvCxnSpPr>
          <p:nvPr/>
        </p:nvCxnSpPr>
        <p:spPr>
          <a:xfrm flipV="1">
            <a:off x="10285201" y="5552082"/>
            <a:ext cx="0" cy="269951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74" descr="Up and down pointing vertical arrow.">
            <a:extLst>
              <a:ext uri="{FF2B5EF4-FFF2-40B4-BE49-F238E27FC236}">
                <a16:creationId xmlns:a16="http://schemas.microsoft.com/office/drawing/2014/main" id="{9490A5F2-C8BB-49C7-95E6-2F8A89957188}"/>
              </a:ext>
            </a:extLst>
          </p:cNvPr>
          <p:cNvCxnSpPr>
            <a:cxnSpLocks/>
          </p:cNvCxnSpPr>
          <p:nvPr/>
        </p:nvCxnSpPr>
        <p:spPr>
          <a:xfrm flipH="1" flipV="1">
            <a:off x="10328597" y="3842520"/>
            <a:ext cx="14316" cy="726166"/>
          </a:xfrm>
          <a:prstGeom prst="straightConnector1">
            <a:avLst/>
          </a:prstGeom>
          <a:ln w="15875">
            <a:solidFill>
              <a:schemeClr val="tx1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74" descr="Up and down pointing vertical arrow.">
            <a:extLst>
              <a:ext uri="{FF2B5EF4-FFF2-40B4-BE49-F238E27FC236}">
                <a16:creationId xmlns:a16="http://schemas.microsoft.com/office/drawing/2014/main" id="{67373227-C34F-4084-BCDD-C5F0A9C91E36}"/>
              </a:ext>
            </a:extLst>
          </p:cNvPr>
          <p:cNvCxnSpPr>
            <a:cxnSpLocks/>
          </p:cNvCxnSpPr>
          <p:nvPr/>
        </p:nvCxnSpPr>
        <p:spPr>
          <a:xfrm flipV="1">
            <a:off x="10328597" y="2646766"/>
            <a:ext cx="81" cy="595513"/>
          </a:xfrm>
          <a:prstGeom prst="straightConnector1">
            <a:avLst/>
          </a:prstGeom>
          <a:ln w="15875">
            <a:solidFill>
              <a:schemeClr val="tx1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97">
            <a:extLst>
              <a:ext uri="{FF2B5EF4-FFF2-40B4-BE49-F238E27FC236}">
                <a16:creationId xmlns:a16="http://schemas.microsoft.com/office/drawing/2014/main" id="{EDC34674-AAA5-448A-8292-A82A9E72CC0D}"/>
              </a:ext>
            </a:extLst>
          </p:cNvPr>
          <p:cNvCxnSpPr>
            <a:cxnSpLocks/>
          </p:cNvCxnSpPr>
          <p:nvPr/>
        </p:nvCxnSpPr>
        <p:spPr>
          <a:xfrm flipH="1">
            <a:off x="3534985" y="2583684"/>
            <a:ext cx="573698" cy="497215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361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ctrTitle"/>
          </p:nvPr>
        </p:nvSpPr>
        <p:spPr>
          <a:xfrm>
            <a:off x="775407" y="1398696"/>
            <a:ext cx="25521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Arial"/>
              <a:buNone/>
            </a:pPr>
            <a:r>
              <a:rPr lang="en-US"/>
              <a:t>AGENDA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Arial"/>
              <a:buNone/>
            </a:pPr>
            <a:endParaRPr/>
          </a:p>
        </p:txBody>
      </p:sp>
      <p:cxnSp>
        <p:nvCxnSpPr>
          <p:cNvPr id="58" name="Google Shape;58;p8"/>
          <p:cNvCxnSpPr/>
          <p:nvPr/>
        </p:nvCxnSpPr>
        <p:spPr>
          <a:xfrm>
            <a:off x="4566920" y="1455743"/>
            <a:ext cx="0" cy="4411975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9" name="Google Shape;59;p8"/>
          <p:cNvSpPr txBox="1"/>
          <p:nvPr/>
        </p:nvSpPr>
        <p:spPr>
          <a:xfrm>
            <a:off x="4906375" y="971242"/>
            <a:ext cx="4750500" cy="1648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001. </a:t>
            </a:r>
            <a:r>
              <a:rPr lang="ko-KR" altLang="en-US" sz="2000" b="1" i="0" u="none" strike="noStrike" cap="none" dirty="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시나리오 설정과 최종 설계</a:t>
            </a:r>
            <a:endParaRPr lang="en-US" altLang="ko-KR" sz="1400" b="1" i="0" u="none" strike="noStrike" cap="none" dirty="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99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-"/>
            </a:pPr>
            <a:endParaRPr lang="en-US" altLang="ko-KR" sz="1400" b="1" i="0" u="none" strike="noStrike" cap="none" dirty="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99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-"/>
            </a:pPr>
            <a:r>
              <a:rPr lang="ko-KR" altLang="en-US" sz="1400" b="1" i="0" u="none" strike="noStrike" cap="none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시나리오 배경</a:t>
            </a:r>
            <a:endParaRPr sz="1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179999">
              <a:lnSpc>
                <a:spcPct val="115000"/>
              </a:lnSpc>
              <a:spcBef>
                <a:spcPts val="923"/>
              </a:spcBef>
              <a:buClr>
                <a:schemeClr val="accent6"/>
              </a:buClr>
              <a:buSzPts val="1400"/>
              <a:buFont typeface="Arial"/>
              <a:buChar char="-"/>
            </a:pPr>
            <a:r>
              <a:rPr lang="ko-KR" altLang="en-US" sz="1400" b="1" i="0" u="none" strike="noStrike" cap="none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요구사항</a:t>
            </a:r>
            <a:endParaRPr lang="en-US" altLang="ko-KR" sz="1400" b="1" i="0" u="none" strike="noStrike" cap="none" dirty="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179999">
              <a:lnSpc>
                <a:spcPct val="115000"/>
              </a:lnSpc>
              <a:spcBef>
                <a:spcPts val="923"/>
              </a:spcBef>
              <a:buClr>
                <a:schemeClr val="accent6"/>
              </a:buClr>
              <a:buSzPts val="1400"/>
              <a:buFont typeface="Arial"/>
              <a:buChar char="-"/>
            </a:pPr>
            <a:r>
              <a:rPr lang="ko-KR" altLang="en-US" sz="1400" b="1" i="0" u="none" strike="noStrike" cap="none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최종 아키텍처</a:t>
            </a:r>
            <a:endParaRPr lang="en-US" altLang="ko-KR" sz="1400" b="1" i="0" u="none" strike="noStrike" cap="none" dirty="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9999" algn="l" rtl="0">
              <a:lnSpc>
                <a:spcPct val="115000"/>
              </a:lnSpc>
              <a:spcBef>
                <a:spcPts val="923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-"/>
            </a:pPr>
            <a:endParaRPr lang="en-US" altLang="ko-KR" sz="1400" b="1" i="0" u="none" strike="noStrike" cap="none" dirty="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9999" algn="l" rtl="0">
              <a:lnSpc>
                <a:spcPct val="115000"/>
              </a:lnSpc>
              <a:spcBef>
                <a:spcPts val="923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-"/>
            </a:pPr>
            <a:endParaRPr lang="en-US" sz="2000" b="1" i="0" u="none" strike="noStrike" cap="none" dirty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9999" algn="l" rtl="0">
              <a:lnSpc>
                <a:spcPct val="115000"/>
              </a:lnSpc>
              <a:spcBef>
                <a:spcPts val="923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-"/>
            </a:pPr>
            <a:endParaRPr sz="2000" b="1" i="0" u="none" strike="noStrike" cap="none" dirty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8"/>
          <p:cNvSpPr txBox="1"/>
          <p:nvPr/>
        </p:nvSpPr>
        <p:spPr>
          <a:xfrm>
            <a:off x="4906375" y="2816304"/>
            <a:ext cx="4750500" cy="3734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002. </a:t>
            </a:r>
            <a:r>
              <a:rPr lang="ko-KR" altLang="en-US" sz="2000" b="1" i="0" u="none" strike="noStrike" cap="none" dirty="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구축 과정</a:t>
            </a:r>
            <a:endParaRPr sz="2000" b="1" i="0" u="none" strike="noStrike" cap="none" dirty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99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-"/>
            </a:pPr>
            <a:endParaRPr lang="en-US" sz="1400" b="1" i="0" u="none" strike="noStrike" cap="none" dirty="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99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-"/>
            </a:pPr>
            <a:r>
              <a:rPr lang="en-US" sz="1400" b="1" i="0" u="none" strike="noStrike" cap="none" dirty="0" err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VPC</a:t>
            </a:r>
            <a:r>
              <a:rPr lang="en-US" sz="1400" b="1" i="0" u="none" strike="noStrike" cap="none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400" b="1" i="0" u="none" strike="noStrike" cap="none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네트워크 구성</a:t>
            </a:r>
            <a:endParaRPr lang="en-US" altLang="ko-KR" sz="1400" b="1" i="0" u="none" strike="noStrike" cap="none" dirty="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5751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</a:pPr>
            <a:endParaRPr lang="en-US" sz="1400" b="1" i="0" u="none" strike="noStrike" cap="none" dirty="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99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-"/>
            </a:pPr>
            <a:r>
              <a:rPr lang="en-US" sz="1400" b="1" i="0" u="none" strike="noStrike" cap="none" dirty="0" err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EC2</a:t>
            </a:r>
            <a:r>
              <a:rPr lang="ko-KR" altLang="en-US" b="1" dirty="0">
                <a:solidFill>
                  <a:schemeClr val="accent6"/>
                </a:solidFill>
              </a:rPr>
              <a:t>로 웹서버 구축</a:t>
            </a:r>
            <a:endParaRPr lang="en-US" altLang="ko-KR" b="1" dirty="0">
              <a:solidFill>
                <a:schemeClr val="accent6"/>
              </a:solidFill>
            </a:endParaRPr>
          </a:p>
          <a:p>
            <a:pPr marL="285750" marR="0" lvl="0" indent="-1799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-"/>
            </a:pPr>
            <a:endParaRPr lang="en-US" altLang="ko-KR" sz="1400" b="1" i="0" u="none" strike="noStrike" cap="none" dirty="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99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-"/>
            </a:pPr>
            <a:r>
              <a:rPr lang="en-US" b="1" dirty="0" err="1">
                <a:solidFill>
                  <a:schemeClr val="accent6"/>
                </a:solidFill>
              </a:rPr>
              <a:t>RDS</a:t>
            </a:r>
            <a:r>
              <a:rPr lang="en-US" b="1" dirty="0">
                <a:solidFill>
                  <a:schemeClr val="accent6"/>
                </a:solidFill>
              </a:rPr>
              <a:t> DB </a:t>
            </a:r>
            <a:r>
              <a:rPr lang="ko-KR" altLang="en-US" b="1" dirty="0">
                <a:solidFill>
                  <a:schemeClr val="accent6"/>
                </a:solidFill>
              </a:rPr>
              <a:t>구성</a:t>
            </a:r>
            <a:endParaRPr lang="en-US" altLang="ko-KR" b="1" dirty="0">
              <a:solidFill>
                <a:schemeClr val="accent6"/>
              </a:solidFill>
            </a:endParaRPr>
          </a:p>
          <a:p>
            <a:pPr marL="285750" marR="0" lvl="0" indent="-1799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-"/>
            </a:pPr>
            <a:endParaRPr lang="en-US" b="1" dirty="0">
              <a:solidFill>
                <a:schemeClr val="accent6"/>
              </a:solidFill>
            </a:endParaRPr>
          </a:p>
          <a:p>
            <a:pPr marL="285750" marR="0" lvl="0" indent="-1799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-"/>
            </a:pPr>
            <a:r>
              <a:rPr lang="en-US" sz="1400" b="1" i="0" u="none" strike="noStrike" cap="none" dirty="0" err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EFS</a:t>
            </a:r>
            <a:r>
              <a:rPr lang="en-US" sz="1400" b="1" i="0" u="none" strike="noStrike" cap="none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400" b="1" i="0" u="none" strike="noStrike" cap="none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파일시스템 구성</a:t>
            </a:r>
            <a:endParaRPr lang="en-US" altLang="ko-KR" sz="1400" b="1" i="0" u="none" strike="noStrike" cap="none" dirty="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99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-"/>
            </a:pPr>
            <a:endParaRPr lang="en-US" sz="1400" b="1" i="0" u="none" strike="noStrike" cap="none" dirty="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99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-"/>
            </a:pPr>
            <a:r>
              <a:rPr lang="en-US" b="1" dirty="0">
                <a:solidFill>
                  <a:schemeClr val="accent6"/>
                </a:solidFill>
              </a:rPr>
              <a:t>Load Balancing &amp; </a:t>
            </a:r>
            <a:r>
              <a:rPr lang="en-US" b="1" dirty="0" err="1">
                <a:solidFill>
                  <a:schemeClr val="accent6"/>
                </a:solidFill>
              </a:rPr>
              <a:t>Autosocaling</a:t>
            </a:r>
            <a:endParaRPr lang="en-US" b="1" dirty="0">
              <a:solidFill>
                <a:schemeClr val="accent6"/>
              </a:solidFill>
            </a:endParaRPr>
          </a:p>
          <a:p>
            <a:pPr marL="285750" marR="0" lvl="0" indent="-1799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-"/>
            </a:pPr>
            <a:endParaRPr lang="en-US" b="1" dirty="0">
              <a:solidFill>
                <a:schemeClr val="accent6"/>
              </a:solidFill>
            </a:endParaRPr>
          </a:p>
          <a:p>
            <a:pPr marL="285750" marR="0" lvl="0" indent="-1799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-"/>
            </a:pPr>
            <a:r>
              <a:rPr lang="en-US" sz="1400" b="1" i="0" u="none" strike="noStrike" cap="none" dirty="0" err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S3</a:t>
            </a:r>
            <a:r>
              <a:rPr lang="en-US" sz="1400" b="1" i="0" u="none" strike="noStrike" cap="none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400" b="1" i="0" u="none" strike="noStrike" cap="none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활용 정적 자원관리</a:t>
            </a:r>
            <a:endParaRPr lang="en-US" altLang="ko-KR" sz="1400" b="1" i="0" u="none" strike="noStrike" cap="none" dirty="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99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-"/>
            </a:pPr>
            <a:endParaRPr lang="en-US" sz="1400" b="1" i="0" u="none" strike="noStrike" cap="none" dirty="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99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-"/>
            </a:pPr>
            <a:r>
              <a:rPr lang="en-US" b="1" dirty="0">
                <a:solidFill>
                  <a:schemeClr val="accent6"/>
                </a:solidFill>
              </a:rPr>
              <a:t>Route 53</a:t>
            </a:r>
            <a:r>
              <a:rPr lang="ko-KR" altLang="en-US" b="1" dirty="0">
                <a:solidFill>
                  <a:schemeClr val="accent6"/>
                </a:solidFill>
              </a:rPr>
              <a:t>로 </a:t>
            </a:r>
            <a:r>
              <a:rPr lang="en-US" altLang="ko-KR" b="1" dirty="0">
                <a:solidFill>
                  <a:schemeClr val="accent6"/>
                </a:solidFill>
              </a:rPr>
              <a:t>DNS </a:t>
            </a:r>
            <a:r>
              <a:rPr lang="ko-KR" altLang="en-US" b="1" dirty="0">
                <a:solidFill>
                  <a:schemeClr val="accent6"/>
                </a:solidFill>
              </a:rPr>
              <a:t>설정</a:t>
            </a:r>
            <a:endParaRPr sz="1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9999" algn="l" rtl="0">
              <a:lnSpc>
                <a:spcPct val="115000"/>
              </a:lnSpc>
              <a:spcBef>
                <a:spcPts val="923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-"/>
            </a:pPr>
            <a:endParaRPr sz="2000" b="1" i="0" u="none" strike="noStrike" cap="none" dirty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8"/>
          <p:cNvSpPr txBox="1"/>
          <p:nvPr/>
        </p:nvSpPr>
        <p:spPr>
          <a:xfrm>
            <a:off x="8957514" y="2816304"/>
            <a:ext cx="4750500" cy="3931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003. </a:t>
            </a:r>
            <a:r>
              <a:rPr lang="ko-KR" altLang="en-US" sz="2000" b="1" dirty="0">
                <a:solidFill>
                  <a:srgbClr val="0C0C0C"/>
                </a:solidFill>
              </a:rPr>
              <a:t>개선방향</a:t>
            </a:r>
            <a:endParaRPr sz="2000" b="1" i="0" u="none" strike="noStrike" cap="none" dirty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99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-"/>
            </a:pPr>
            <a:endParaRPr lang="en-US" sz="1400" b="1" i="0" u="none" strike="noStrike" cap="none" dirty="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99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-"/>
            </a:pPr>
            <a:r>
              <a:rPr lang="en-US" sz="1400" b="1" i="0" u="none" strike="noStrike" cap="none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Web, WAS </a:t>
            </a:r>
            <a:r>
              <a:rPr lang="ko-KR" altLang="en-US" sz="1400" b="1" i="0" u="none" strike="noStrike" cap="none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역할 분할</a:t>
            </a:r>
            <a:endParaRPr lang="en-US" altLang="ko-KR" sz="1400" b="1" i="0" u="none" strike="noStrike" cap="none" dirty="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99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-"/>
            </a:pPr>
            <a:endParaRPr sz="1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9999" algn="l" rtl="0">
              <a:lnSpc>
                <a:spcPct val="115000"/>
              </a:lnSpc>
              <a:spcBef>
                <a:spcPts val="923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-"/>
            </a:pPr>
            <a:r>
              <a:rPr lang="en-US" altLang="ko-KR" b="1" dirty="0" err="1">
                <a:solidFill>
                  <a:schemeClr val="accent6"/>
                </a:solidFill>
              </a:rPr>
              <a:t>Elasticache</a:t>
            </a: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ko-KR" altLang="en-US" b="1" dirty="0">
                <a:solidFill>
                  <a:schemeClr val="accent6"/>
                </a:solidFill>
              </a:rPr>
              <a:t>기반 세션 유지</a:t>
            </a:r>
            <a:endParaRPr lang="en-US" altLang="ko-KR" b="1" dirty="0">
              <a:solidFill>
                <a:schemeClr val="accent6"/>
              </a:solidFill>
            </a:endParaRPr>
          </a:p>
          <a:p>
            <a:pPr marL="105751" marR="0" lvl="0" algn="l" rtl="0">
              <a:lnSpc>
                <a:spcPct val="115000"/>
              </a:lnSpc>
              <a:spcBef>
                <a:spcPts val="923"/>
              </a:spcBef>
              <a:spcAft>
                <a:spcPts val="0"/>
              </a:spcAft>
              <a:buClr>
                <a:schemeClr val="accent6"/>
              </a:buClr>
              <a:buSzPts val="1400"/>
            </a:pPr>
            <a:endParaRPr lang="en-US" altLang="ko-KR" b="1" dirty="0">
              <a:solidFill>
                <a:schemeClr val="accent6"/>
              </a:solidFill>
            </a:endParaRPr>
          </a:p>
          <a:p>
            <a:pPr marL="285750" marR="0" lvl="0" indent="-179999" algn="l" rtl="0">
              <a:lnSpc>
                <a:spcPct val="115000"/>
              </a:lnSpc>
              <a:spcBef>
                <a:spcPts val="923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-"/>
            </a:pPr>
            <a:r>
              <a:rPr lang="ko-KR" altLang="en-US" b="1" dirty="0">
                <a:solidFill>
                  <a:schemeClr val="accent6"/>
                </a:solidFill>
              </a:rPr>
              <a:t>기타 개선점</a:t>
            </a:r>
            <a:endParaRPr lang="en-US" altLang="ko-KR" b="1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E3CCA077-3464-A8DA-606E-4748A2269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>
            <a:extLst>
              <a:ext uri="{FF2B5EF4-FFF2-40B4-BE49-F238E27FC236}">
                <a16:creationId xmlns:a16="http://schemas.microsoft.com/office/drawing/2014/main" id="{F686BE5F-4E4D-731B-E7D4-CB4CD6C1300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 altLang="ko-KR" dirty="0"/>
              <a:t>Load</a:t>
            </a:r>
            <a:r>
              <a:rPr lang="ko-KR" altLang="en-US" dirty="0"/>
              <a:t> </a:t>
            </a:r>
            <a:r>
              <a:rPr lang="en-US" altLang="ko-KR" dirty="0"/>
              <a:t>Balancing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Autoscaling</a:t>
            </a:r>
            <a:endParaRPr sz="1800" b="0" dirty="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BC1763D-1B64-8139-5650-57BD80A411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416" y="757006"/>
            <a:ext cx="10589143" cy="7173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AMI 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이미지 생성 및 </a:t>
            </a: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Launch template 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생성</a:t>
            </a: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Instance type: t2.micro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	Security group: WEB-SG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	Storage: 8GiB, gp3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	Storage: 8GB, gp3 volume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	Session manager </a:t>
            </a:r>
            <a:r>
              <a:rPr lang="ko-KR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실행을 위한 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IAM Role </a:t>
            </a:r>
            <a:r>
              <a:rPr lang="ko-KR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부여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(Policy: </a:t>
            </a:r>
            <a:r>
              <a:rPr lang="en-US" altLang="ko-KR" sz="1500" dirty="0" err="1">
                <a:solidFill>
                  <a:schemeClr val="tx1"/>
                </a:solidFill>
                <a:latin typeface="Arial" panose="020B0604020202020204" pitchFamily="34" charset="0"/>
              </a:rPr>
              <a:t>AmazonSSMManagedInstanceCore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	Detailed CloudWatch monitoring </a:t>
            </a:r>
            <a:r>
              <a:rPr lang="ko-KR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활성화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175DF4-C752-4910-960D-0B5D24CC1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62" y="1337012"/>
            <a:ext cx="4325538" cy="270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6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E3CCA077-3464-A8DA-606E-4748A2269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>
            <a:extLst>
              <a:ext uri="{FF2B5EF4-FFF2-40B4-BE49-F238E27FC236}">
                <a16:creationId xmlns:a16="http://schemas.microsoft.com/office/drawing/2014/main" id="{F686BE5F-4E4D-731B-E7D4-CB4CD6C1300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 altLang="ko-KR" dirty="0"/>
              <a:t>Load</a:t>
            </a:r>
            <a:r>
              <a:rPr lang="ko-KR" altLang="en-US" dirty="0"/>
              <a:t> </a:t>
            </a:r>
            <a:r>
              <a:rPr lang="en-US" altLang="ko-KR" dirty="0"/>
              <a:t>Balancing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Autoscaling</a:t>
            </a:r>
            <a:endParaRPr sz="1800" b="0" dirty="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BC1763D-1B64-8139-5650-57BD80A411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988" y="869534"/>
            <a:ext cx="10589143" cy="31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Target group 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생성</a:t>
            </a: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Name: </a:t>
            </a:r>
            <a:r>
              <a:rPr lang="en-US" altLang="ko-KR" sz="1500" dirty="0" err="1">
                <a:solidFill>
                  <a:schemeClr val="tx1"/>
                </a:solidFill>
                <a:latin typeface="Arial" panose="020B0604020202020204" pitchFamily="34" charset="0"/>
              </a:rPr>
              <a:t>WebServerTargetGroup</a:t>
            </a:r>
            <a:endParaRPr lang="en-US" altLang="ko-KR" sz="15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	Instances type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	HTTP1, IPv4, lab-</a:t>
            </a:r>
            <a:r>
              <a:rPr lang="en-US" altLang="ko-KR" sz="1500" dirty="0" err="1">
                <a:solidFill>
                  <a:schemeClr val="tx1"/>
                </a:solidFill>
                <a:latin typeface="Arial" panose="020B0604020202020204" pitchFamily="34" charset="0"/>
              </a:rPr>
              <a:t>vpc</a:t>
            </a:r>
            <a:endParaRPr lang="en-US" altLang="ko-KR" sz="15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	Health checks</a:t>
            </a:r>
            <a:r>
              <a:rPr lang="ko-KR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는 다음과 같이 설정</a:t>
            </a:r>
            <a:endParaRPr lang="en-US" altLang="ko-KR" sz="15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28819B-C423-442F-9D53-91E6C7AB2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160" y="757006"/>
            <a:ext cx="4048076" cy="542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267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E3CCA077-3464-A8DA-606E-4748A2269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>
            <a:extLst>
              <a:ext uri="{FF2B5EF4-FFF2-40B4-BE49-F238E27FC236}">
                <a16:creationId xmlns:a16="http://schemas.microsoft.com/office/drawing/2014/main" id="{F686BE5F-4E4D-731B-E7D4-CB4CD6C1300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 altLang="ko-KR" dirty="0"/>
              <a:t>Load</a:t>
            </a:r>
            <a:r>
              <a:rPr lang="ko-KR" altLang="en-US" dirty="0"/>
              <a:t> </a:t>
            </a:r>
            <a:r>
              <a:rPr lang="en-US" altLang="ko-KR" dirty="0"/>
              <a:t>Balancing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Autoscaling</a:t>
            </a:r>
            <a:endParaRPr sz="1800" b="0" dirty="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BC1763D-1B64-8139-5650-57BD80A411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988" y="850047"/>
            <a:ext cx="10589143" cy="5442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Application Load Balancer(ALB) 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생성</a:t>
            </a: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	Name: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WebServer</a:t>
            </a: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-ALB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	Internet-facing, IPv4, lab-</a:t>
            </a:r>
            <a:r>
              <a:rPr lang="en-US" altLang="ko-KR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vpc</a:t>
            </a: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	Mapping: ap-northeast 2a-az1 public subnet(10.0.0.0 / 24)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		 ap-northeast 2a-az3 public subnet(10.0.1.0 / 24)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기타 </a:t>
            </a: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AWS WAF(Web Application Firewall)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나 </a:t>
            </a: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Global Accelerator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는 사용하지 않았음</a:t>
            </a: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	Listener HTTP: 80,  Forward to </a:t>
            </a:r>
            <a:r>
              <a:rPr lang="en-US" altLang="ko-KR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WebServerTargetGroup</a:t>
            </a: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998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E3CCA077-3464-A8DA-606E-4748A2269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>
            <a:extLst>
              <a:ext uri="{FF2B5EF4-FFF2-40B4-BE49-F238E27FC236}">
                <a16:creationId xmlns:a16="http://schemas.microsoft.com/office/drawing/2014/main" id="{F686BE5F-4E4D-731B-E7D4-CB4CD6C1300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 altLang="ko-KR" dirty="0"/>
              <a:t>Load</a:t>
            </a:r>
            <a:r>
              <a:rPr lang="ko-KR" altLang="en-US" dirty="0"/>
              <a:t> </a:t>
            </a:r>
            <a:r>
              <a:rPr lang="en-US" altLang="ko-KR" dirty="0"/>
              <a:t>Balancing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Autoscaling</a:t>
            </a:r>
            <a:endParaRPr sz="1800" b="0" dirty="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BC1763D-1B64-8139-5650-57BD80A411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988" y="869761"/>
            <a:ext cx="10589143" cy="627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Auto Scaling Group 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생성</a:t>
            </a: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Name:</a:t>
            </a:r>
            <a:r>
              <a:rPr lang="ko-KR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Webserver Auto Scaling Group 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	Launch Template: Webserver-scaling-template ( Ver. Default)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	lab-</a:t>
            </a:r>
            <a:r>
              <a:rPr lang="en-US" altLang="ko-KR" sz="1500" dirty="0" err="1">
                <a:solidFill>
                  <a:schemeClr val="tx1"/>
                </a:solidFill>
                <a:latin typeface="Arial" panose="020B0604020202020204" pitchFamily="34" charset="0"/>
              </a:rPr>
              <a:t>vpc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,  ap-northeast-2a (10.0.2.0 / 24), ap-northeast-2c ( 10.0.3.0 / 24)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  <a:r>
              <a:rPr lang="en-US" altLang="ko-KR" sz="1500" dirty="0" err="1">
                <a:solidFill>
                  <a:schemeClr val="tx1"/>
                </a:solidFill>
                <a:latin typeface="Arial" panose="020B0604020202020204" pitchFamily="34" charset="0"/>
              </a:rPr>
              <a:t>WebServerTargetGroup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	No VPC Lattice service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	Health checks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	Turn on Elastic Load balancing health checks, grace period(120 seconds)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	Enable group metrics collection within CloudWatch 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ko-KR" sz="15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	Group size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	Desired Capacity: 2,   Min:2,   Max: 4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	Target tracking scaling policy: Average CPU utilization. 60%, warmup 120 seconds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120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E3CCA077-3464-A8DA-606E-4748A2269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>
            <a:extLst>
              <a:ext uri="{FF2B5EF4-FFF2-40B4-BE49-F238E27FC236}">
                <a16:creationId xmlns:a16="http://schemas.microsoft.com/office/drawing/2014/main" id="{F686BE5F-4E4D-731B-E7D4-CB4CD6C1300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 altLang="ko-KR" dirty="0"/>
              <a:t>Load</a:t>
            </a:r>
            <a:r>
              <a:rPr lang="ko-KR" altLang="en-US" dirty="0"/>
              <a:t> </a:t>
            </a:r>
            <a:r>
              <a:rPr lang="en-US" altLang="ko-KR" dirty="0"/>
              <a:t>Balancing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Autoscaling</a:t>
            </a:r>
            <a:endParaRPr sz="1800" b="0" dirty="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BC1763D-1B64-8139-5650-57BD80A411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988" y="757006"/>
            <a:ext cx="10589143" cy="1703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적용 후 </a:t>
            </a: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Load test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로 </a:t>
            </a: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Autoscaling,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DB, EFS 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정상 작동 확인</a:t>
            </a: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FD4A11B-C53C-40F9-AC1E-5E728E1018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10" r="10746"/>
          <a:stretch/>
        </p:blipFill>
        <p:spPr>
          <a:xfrm>
            <a:off x="349174" y="1172221"/>
            <a:ext cx="4834528" cy="35322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F3E2F9-DF46-4C7D-876F-22E2ABCDF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74" y="4707179"/>
            <a:ext cx="10409215" cy="15514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3CDBE7-8F8B-463D-B818-B59D886A693B}"/>
              </a:ext>
            </a:extLst>
          </p:cNvPr>
          <p:cNvSpPr txBox="1"/>
          <p:nvPr/>
        </p:nvSpPr>
        <p:spPr>
          <a:xfrm>
            <a:off x="5423336" y="4319752"/>
            <a:ext cx="6072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저기 보이는 </a:t>
            </a:r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Dynamic scale in policy</a:t>
            </a:r>
            <a:r>
              <a:rPr lang="ko-KR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는 </a:t>
            </a:r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scale out </a:t>
            </a:r>
            <a:r>
              <a:rPr lang="ko-KR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만들 때 자동 생성되었음</a:t>
            </a:r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8974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E3CCA077-3464-A8DA-606E-4748A2269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>
            <a:extLst>
              <a:ext uri="{FF2B5EF4-FFF2-40B4-BE49-F238E27FC236}">
                <a16:creationId xmlns:a16="http://schemas.microsoft.com/office/drawing/2014/main" id="{F686BE5F-4E4D-731B-E7D4-CB4CD6C1300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 altLang="ko-KR" dirty="0"/>
              <a:t>Load</a:t>
            </a:r>
            <a:r>
              <a:rPr lang="ko-KR" altLang="en-US" dirty="0"/>
              <a:t> </a:t>
            </a:r>
            <a:r>
              <a:rPr lang="en-US" altLang="ko-KR" dirty="0"/>
              <a:t>Balancing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Autoscaling</a:t>
            </a:r>
            <a:endParaRPr sz="1800" b="0" dirty="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BC1763D-1B64-8139-5650-57BD80A411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988" y="757006"/>
            <a:ext cx="10589143" cy="1703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적용 후 </a:t>
            </a: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Load test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로 </a:t>
            </a: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Autoscaling,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DB, EFS 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정상 작동 확인</a:t>
            </a: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07AECBF-B53C-419D-8DC7-C5C59087B2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48776" r="-136"/>
          <a:stretch/>
        </p:blipFill>
        <p:spPr>
          <a:xfrm>
            <a:off x="479271" y="1333430"/>
            <a:ext cx="6970534" cy="155147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7B3539E-C843-4D21-8E50-1C40FDA6A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088" y="1333430"/>
            <a:ext cx="3083581" cy="21221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D9D63EE-C15F-46D9-89C6-00B220D899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757" y="3631881"/>
            <a:ext cx="9707330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484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E3CCA077-3464-A8DA-606E-4748A2269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>
            <a:extLst>
              <a:ext uri="{FF2B5EF4-FFF2-40B4-BE49-F238E27FC236}">
                <a16:creationId xmlns:a16="http://schemas.microsoft.com/office/drawing/2014/main" id="{F686BE5F-4E4D-731B-E7D4-CB4CD6C1300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 altLang="ko-KR" dirty="0"/>
              <a:t>Load</a:t>
            </a:r>
            <a:r>
              <a:rPr lang="ko-KR" altLang="en-US" dirty="0"/>
              <a:t> </a:t>
            </a:r>
            <a:r>
              <a:rPr lang="en-US" altLang="ko-KR" dirty="0"/>
              <a:t>Balancing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Autoscaling</a:t>
            </a:r>
            <a:endParaRPr sz="1800" b="0" dirty="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BC1763D-1B64-8139-5650-57BD80A411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988" y="757006"/>
            <a:ext cx="10589143" cy="1703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적용 후 </a:t>
            </a: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Load test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로 </a:t>
            </a: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Autoscaling,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DB, EFS 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정상 작동 확인</a:t>
            </a: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ACB0EF-A35D-4E85-B896-99AB77B6A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88" y="1196438"/>
            <a:ext cx="5399335" cy="46037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CB2A4A4-6EEC-46CC-8BA6-30E0E4D7D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9851" y="1196438"/>
            <a:ext cx="4279253" cy="46037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BF1DF2-F4F3-413A-BEBF-6D66165BC6BB}"/>
              </a:ext>
            </a:extLst>
          </p:cNvPr>
          <p:cNvSpPr txBox="1"/>
          <p:nvPr/>
        </p:nvSpPr>
        <p:spPr>
          <a:xfrm>
            <a:off x="1693548" y="5826227"/>
            <a:ext cx="3893752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EFS</a:t>
            </a:r>
            <a:r>
              <a:rPr lang="ko-KR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의 파일 수정 시 변화 확인</a:t>
            </a:r>
            <a:endParaRPr lang="en-US" altLang="ko-KR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F84ABB-6789-4464-84F6-595F2AF4DC16}"/>
              </a:ext>
            </a:extLst>
          </p:cNvPr>
          <p:cNvSpPr txBox="1"/>
          <p:nvPr/>
        </p:nvSpPr>
        <p:spPr>
          <a:xfrm>
            <a:off x="8253055" y="5800184"/>
            <a:ext cx="3893752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DB </a:t>
            </a:r>
            <a:r>
              <a:rPr lang="ko-KR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수정 시 변화 확인 </a:t>
            </a:r>
            <a:endParaRPr lang="en-US" altLang="ko-KR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652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E6D2D782-4777-18EF-F631-5AEE27BBC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>
            <a:extLst>
              <a:ext uri="{FF2B5EF4-FFF2-40B4-BE49-F238E27FC236}">
                <a16:creationId xmlns:a16="http://schemas.microsoft.com/office/drawing/2014/main" id="{13A926F4-0A39-D8BA-69CD-EAE145AC7B7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 altLang="ko-KR" dirty="0" err="1"/>
              <a:t>S3</a:t>
            </a:r>
            <a:r>
              <a:rPr lang="ko-KR" altLang="en-US" dirty="0"/>
              <a:t>를 활용한 정적 자원 관리</a:t>
            </a:r>
            <a:endParaRPr sz="1800" b="0" dirty="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90F5D8C-650A-5792-2610-0CB880AF6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988" y="766199"/>
            <a:ext cx="10589143" cy="5027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이미지</a:t>
            </a: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파일 등 정적 자원의 버킷 구성</a:t>
            </a: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Bucket name: 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  <a:hlinkClick r:id="rId3"/>
              </a:rPr>
              <a:t>www.jasonyou.store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 ( </a:t>
            </a:r>
            <a:r>
              <a:rPr lang="en-US" altLang="ko-KR" sz="1500" dirty="0">
                <a:solidFill>
                  <a:srgbClr val="FF0000"/>
                </a:solidFill>
                <a:latin typeface="Arial" panose="020B0604020202020204" pitchFamily="34" charset="0"/>
              </a:rPr>
              <a:t>Route53</a:t>
            </a:r>
            <a:r>
              <a:rPr lang="ko-KR" altLang="en-US" sz="1500" dirty="0">
                <a:solidFill>
                  <a:srgbClr val="FF0000"/>
                </a:solidFill>
                <a:latin typeface="Arial" panose="020B0604020202020204" pitchFamily="34" charset="0"/>
              </a:rPr>
              <a:t>으로 지정할 주소와 동일하게 설정 해야함</a:t>
            </a:r>
            <a:r>
              <a:rPr lang="en-US" altLang="ko-KR" sz="1500" dirty="0">
                <a:solidFill>
                  <a:srgbClr val="FF0000"/>
                </a:solidFill>
                <a:latin typeface="Arial" panose="020B0604020202020204" pitchFamily="34" charset="0"/>
              </a:rPr>
              <a:t>!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	ACLS</a:t>
            </a:r>
            <a:r>
              <a:rPr lang="ko-KR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disabled,</a:t>
            </a:r>
            <a:r>
              <a:rPr lang="ko-KR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Allow all public access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	Bucket Versioning: disabled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	Object Lock: disabled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	Encryption type: Server-side encryption with S3 managed keys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정적 웹 호스팅 설정 및 정책 구성  </a:t>
            </a: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S3 static website hosting: Enabled, bucket hosting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	Storage class: Standard(AZ &gt;= 3)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  <a:r>
              <a:rPr lang="ko-KR" altLang="en-US" sz="1500" dirty="0">
                <a:solidFill>
                  <a:schemeClr val="tx1"/>
                </a:solidFill>
                <a:latin typeface="Arial" panose="020B0604020202020204" pitchFamily="34" charset="0"/>
              </a:rPr>
              <a:t>정책은 다음과 같이 설정</a:t>
            </a:r>
            <a:endParaRPr lang="en-US" altLang="ko-KR" sz="15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9A23F6-5BB4-4A65-85B8-C7191BC16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657718"/>
            <a:ext cx="3821737" cy="243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7225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E6D2D782-4777-18EF-F631-5AEE27BBC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>
            <a:extLst>
              <a:ext uri="{FF2B5EF4-FFF2-40B4-BE49-F238E27FC236}">
                <a16:creationId xmlns:a16="http://schemas.microsoft.com/office/drawing/2014/main" id="{13A926F4-0A39-D8BA-69CD-EAE145AC7B7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 altLang="ko-KR" dirty="0" err="1"/>
              <a:t>S3</a:t>
            </a:r>
            <a:r>
              <a:rPr lang="ko-KR" altLang="en-US" dirty="0"/>
              <a:t>를 활용한 정적 자원 관리</a:t>
            </a:r>
            <a:endParaRPr sz="1800" b="0" dirty="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4DD5AA-01E1-464C-A110-C269ADE5E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854" y="778880"/>
            <a:ext cx="6770731" cy="545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87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B7EB6B33-B9E3-ADBD-D77F-95B39D6C6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>
            <a:extLst>
              <a:ext uri="{FF2B5EF4-FFF2-40B4-BE49-F238E27FC236}">
                <a16:creationId xmlns:a16="http://schemas.microsoft.com/office/drawing/2014/main" id="{38FE2FE4-16AC-393A-90EE-25F1D634CA5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 altLang="ko-KR" dirty="0"/>
              <a:t>Route 53</a:t>
            </a:r>
            <a:r>
              <a:rPr lang="ko-KR" altLang="en-US" dirty="0"/>
              <a:t>으로 </a:t>
            </a:r>
            <a:r>
              <a:rPr lang="en-US" altLang="ko-KR" dirty="0"/>
              <a:t>DNS </a:t>
            </a:r>
            <a:r>
              <a:rPr lang="ko-KR" altLang="en-US" dirty="0"/>
              <a:t>설정</a:t>
            </a:r>
            <a:endParaRPr sz="1800" b="0" dirty="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1A5F3A4-E72B-483A-108D-9CC2F3945A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988" y="1005792"/>
            <a:ext cx="10589143" cy="294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도메인 및 서브 도메인 설정</a:t>
            </a: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46A1D4-D5E2-431A-A009-CD75C2F38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88" y="1716037"/>
            <a:ext cx="9688121" cy="360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535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>
            <a:spLocks noGrp="1"/>
          </p:cNvSpPr>
          <p:nvPr>
            <p:ph type="ctrTitle"/>
          </p:nvPr>
        </p:nvSpPr>
        <p:spPr>
          <a:xfrm>
            <a:off x="2189748" y="2672218"/>
            <a:ext cx="12192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None/>
            </a:pPr>
            <a:r>
              <a:rPr lang="en-US" altLang="ko-KR" sz="4000" i="0" u="none" strike="noStrike" cap="none" dirty="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001. </a:t>
            </a:r>
            <a:r>
              <a:rPr lang="ko-KR" altLang="en-US" sz="4000" i="0" u="none" strike="noStrike" cap="none" dirty="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시나리오 설정과 최종 설계</a:t>
            </a:r>
            <a:br>
              <a:rPr lang="en-US" altLang="ko-KR" sz="2800" i="0" u="none" strike="noStrike" cap="none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</a:br>
            <a:endParaRPr sz="3959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B7EB6B33-B9E3-ADBD-D77F-95B39D6C6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>
            <a:extLst>
              <a:ext uri="{FF2B5EF4-FFF2-40B4-BE49-F238E27FC236}">
                <a16:creationId xmlns:a16="http://schemas.microsoft.com/office/drawing/2014/main" id="{38FE2FE4-16AC-393A-90EE-25F1D634CA5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 altLang="ko-KR" dirty="0"/>
              <a:t>Route 53</a:t>
            </a:r>
            <a:r>
              <a:rPr lang="ko-KR" altLang="en-US" dirty="0"/>
              <a:t>으로 </a:t>
            </a:r>
            <a:r>
              <a:rPr lang="en-US" altLang="ko-KR" dirty="0"/>
              <a:t>DNS </a:t>
            </a:r>
            <a:r>
              <a:rPr lang="ko-KR" altLang="en-US" dirty="0"/>
              <a:t>설정</a:t>
            </a:r>
            <a:endParaRPr sz="1800" b="0" dirty="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1A5F3A4-E72B-483A-108D-9CC2F3945A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988" y="714499"/>
            <a:ext cx="10589143" cy="2534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  Failover test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3B5C2C-BC0A-43C8-A19F-73D7A9150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31" y="1223299"/>
            <a:ext cx="7392432" cy="33532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71E0524-3202-4E98-9578-0B3D3621A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8808" y="956907"/>
            <a:ext cx="4590897" cy="51865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20B79C-3335-4FF5-9B6B-DE73B3A47CCE}"/>
              </a:ext>
            </a:extLst>
          </p:cNvPr>
          <p:cNvSpPr txBox="1"/>
          <p:nvPr/>
        </p:nvSpPr>
        <p:spPr>
          <a:xfrm>
            <a:off x="414989" y="5077326"/>
            <a:ext cx="6623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Failover </a:t>
            </a:r>
            <a:r>
              <a:rPr lang="ko-KR" altLang="en-US" dirty="0"/>
              <a:t>없을 때는 </a:t>
            </a:r>
            <a:r>
              <a:rPr lang="en-US" altLang="ko-KR" dirty="0"/>
              <a:t>ALB </a:t>
            </a:r>
            <a:r>
              <a:rPr lang="en-US" altLang="ko-KR" dirty="0" err="1"/>
              <a:t>dns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가리키고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Failover </a:t>
            </a:r>
            <a:r>
              <a:rPr lang="ko-KR" altLang="en-US" dirty="0"/>
              <a:t>발생 시 </a:t>
            </a:r>
            <a:r>
              <a:rPr lang="en-US" altLang="ko-KR" dirty="0"/>
              <a:t>secondary</a:t>
            </a:r>
            <a:r>
              <a:rPr lang="ko-KR" altLang="en-US" dirty="0"/>
              <a:t>로 설정한 </a:t>
            </a:r>
            <a:r>
              <a:rPr lang="en-US" altLang="ko-KR" dirty="0"/>
              <a:t>S3</a:t>
            </a:r>
            <a:r>
              <a:rPr lang="ko-KR" altLang="en-US" dirty="0"/>
              <a:t>의 위치를 가리키는 </a:t>
            </a:r>
            <a:r>
              <a:rPr lang="en-US" altLang="ko-KR" dirty="0"/>
              <a:t> </a:t>
            </a:r>
            <a:r>
              <a:rPr lang="ko-KR" altLang="en-US" dirty="0"/>
              <a:t>것을 볼 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6014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>
          <a:extLst>
            <a:ext uri="{FF2B5EF4-FFF2-40B4-BE49-F238E27FC236}">
              <a16:creationId xmlns:a16="http://schemas.microsoft.com/office/drawing/2014/main" id="{0681F623-9C2D-604D-D121-D09738D16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>
            <a:extLst>
              <a:ext uri="{FF2B5EF4-FFF2-40B4-BE49-F238E27FC236}">
                <a16:creationId xmlns:a16="http://schemas.microsoft.com/office/drawing/2014/main" id="{47E9E5AF-2AF2-8502-EF55-D8347D25A69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424286" y="2637493"/>
            <a:ext cx="3481846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None/>
            </a:pPr>
            <a:r>
              <a:rPr lang="en-US" altLang="ko-KR" sz="4000" i="0" u="none" strike="noStrike" cap="none" dirty="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r>
              <a:rPr lang="en-US" altLang="ko-KR" sz="4000" dirty="0">
                <a:solidFill>
                  <a:srgbClr val="0C0C0C"/>
                </a:solidFill>
              </a:rPr>
              <a:t>3</a:t>
            </a:r>
            <a:r>
              <a:rPr lang="en-US" altLang="ko-KR" sz="4000" i="0" u="none" strike="noStrike" cap="none" dirty="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4000" i="0" u="none" strike="noStrike" cap="none" dirty="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개선 방향</a:t>
            </a:r>
            <a:br>
              <a:rPr lang="en-US" altLang="ko-KR" sz="2800" i="0" u="none" strike="noStrike" cap="none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</a:br>
            <a:endParaRPr sz="3959" dirty="0"/>
          </a:p>
        </p:txBody>
      </p:sp>
    </p:spTree>
    <p:extLst>
      <p:ext uri="{BB962C8B-B14F-4D97-AF65-F5344CB8AC3E}">
        <p14:creationId xmlns:p14="http://schemas.microsoft.com/office/powerpoint/2010/main" val="4180745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36705276-002E-4BDA-BE68-24098002F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>
            <a:extLst>
              <a:ext uri="{FF2B5EF4-FFF2-40B4-BE49-F238E27FC236}">
                <a16:creationId xmlns:a16="http://schemas.microsoft.com/office/drawing/2014/main" id="{FC59352A-9A06-35E3-D330-79B442C77B1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 altLang="ko-KR" dirty="0"/>
              <a:t>Web,</a:t>
            </a:r>
            <a:r>
              <a:rPr lang="ko-KR" altLang="en-US" dirty="0"/>
              <a:t> </a:t>
            </a:r>
            <a:r>
              <a:rPr lang="en-US" altLang="ko-KR" dirty="0"/>
              <a:t>WAS</a:t>
            </a:r>
            <a:r>
              <a:rPr lang="ko-KR" altLang="en-US" dirty="0"/>
              <a:t> 역할 분할</a:t>
            </a:r>
            <a:r>
              <a:rPr lang="en-US" altLang="ko-KR" dirty="0"/>
              <a:t>, </a:t>
            </a:r>
            <a:r>
              <a:rPr lang="en-US" altLang="ko-KR" dirty="0" err="1"/>
              <a:t>ElastiCache</a:t>
            </a:r>
            <a:r>
              <a:rPr lang="en-US" altLang="ko-KR" dirty="0"/>
              <a:t> </a:t>
            </a:r>
            <a:r>
              <a:rPr lang="ko-KR" altLang="en-US" dirty="0"/>
              <a:t>기반 세션 유지</a:t>
            </a:r>
            <a:endParaRPr sz="1800" b="0" dirty="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6C2F132-774F-8450-2EA6-60D084131E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988" y="1204721"/>
            <a:ext cx="10589143" cy="2118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서비스 독립성</a:t>
            </a: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: Apache 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웹서버가 정적 콘텐츠를 제공</a:t>
            </a: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(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이미지</a:t>
            </a: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, CSS, </a:t>
            </a:r>
            <a:r>
              <a:rPr lang="en-US" altLang="ko-KR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Javascript</a:t>
            </a: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),</a:t>
            </a:r>
          </a:p>
          <a:p>
            <a:pPr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		 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Apache Tomcat(WAS)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가 </a:t>
            </a: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JSP, Servlet 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등의 동적 요청을 처리</a:t>
            </a: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		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55BF0E5-3624-452E-A086-E168C12F7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041" y="2096368"/>
            <a:ext cx="8451917" cy="45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Amazon RDS 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개선을 위한 </a:t>
            </a:r>
            <a:r>
              <a:rPr lang="en-US" altLang="ko-KR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ElastiCache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</a:t>
            </a: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AA9394-E1F2-4641-B90D-442B24C4C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72" y="2792098"/>
            <a:ext cx="2068183" cy="348245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336D1962-2BB1-4884-A888-60F0B9BFB0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5118" y="2837815"/>
            <a:ext cx="8451917" cy="1702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세션 관리</a:t>
            </a: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: 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사용자의 세션 데이터를 메모리에 저장하여 </a:t>
            </a: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DB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부하 감소</a:t>
            </a: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그 외 이미 질의 했던 내용들을 </a:t>
            </a:r>
            <a:r>
              <a:rPr lang="ko-KR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캐싱하여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DB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접근을 최소화하여</a:t>
            </a: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더욱 빠른 서비스를</a:t>
            </a: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제공할 수 있음</a:t>
            </a: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81073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030BE609-6B21-FCD1-ECB8-8C9365F23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>
            <a:extLst>
              <a:ext uri="{FF2B5EF4-FFF2-40B4-BE49-F238E27FC236}">
                <a16:creationId xmlns:a16="http://schemas.microsoft.com/office/drawing/2014/main" id="{B38E7483-01A1-7EF7-BC84-67E400765C8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ko-KR" altLang="en-US" dirty="0"/>
              <a:t>기타 개선점</a:t>
            </a:r>
            <a:endParaRPr sz="1800" b="0" dirty="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F004540-50F2-D6EF-741E-2DB78DC85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988" y="2582969"/>
            <a:ext cx="10589143" cy="1287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 Global service 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시에 </a:t>
            </a: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CloudFront 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고려</a:t>
            </a: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 WAF 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방화벽</a:t>
            </a: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활용</a:t>
            </a: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11746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ctrTitle"/>
          </p:nvPr>
        </p:nvSpPr>
        <p:spPr>
          <a:xfrm>
            <a:off x="0" y="3771059"/>
            <a:ext cx="12192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/>
              <a:t>THANK YOU.</a:t>
            </a:r>
            <a:endParaRPr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ko-KR" altLang="en-US" dirty="0"/>
              <a:t>시나리오 배경 </a:t>
            </a:r>
            <a:endParaRPr sz="1800" b="0" dirty="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E9BCBB2-809A-4C76-B174-5F76D4B99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250" y="1169407"/>
            <a:ext cx="11445762" cy="4519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/>
              <a:t>한 온라인 쇼핑몰 회사는 늘어나는 사용자 수요에 맞춰 안정적이고 확장 가능한 </a:t>
            </a:r>
            <a:endParaRPr lang="en-US" altLang="ko-KR" sz="2400" dirty="0"/>
          </a:p>
          <a:p>
            <a:r>
              <a:rPr lang="ko-KR" altLang="en-US" sz="2400" dirty="0"/>
              <a:t>웹 인프라를 구축하고자 합니다</a:t>
            </a:r>
            <a:r>
              <a:rPr lang="en-US" altLang="ko-KR" sz="2400" dirty="0"/>
              <a:t>. </a:t>
            </a:r>
          </a:p>
          <a:p>
            <a:endParaRPr lang="en-US" altLang="ko-KR" sz="2400" dirty="0"/>
          </a:p>
          <a:p>
            <a:r>
              <a:rPr lang="ko-KR" altLang="en-US" sz="2400" dirty="0"/>
              <a:t>쇼핑몰은 특정 시기에 트래픽 변동이 크며</a:t>
            </a:r>
            <a:r>
              <a:rPr lang="en-US" altLang="ko-KR" sz="2400" dirty="0"/>
              <a:t>, </a:t>
            </a:r>
            <a:r>
              <a:rPr lang="ko-KR" altLang="en-US" sz="2400" dirty="0"/>
              <a:t>서비스 중단 시 매출에 직접적인 영향을 </a:t>
            </a:r>
            <a:endParaRPr lang="en-US" altLang="ko-KR" sz="2400" dirty="0"/>
          </a:p>
          <a:p>
            <a:r>
              <a:rPr lang="ko-KR" altLang="en-US" sz="2400" dirty="0"/>
              <a:t>미칠 수 있어 안정적인 서비스 운영이 무엇보다 중요합니다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/>
              <a:t>이 회사의 목표는 트래픽이 증가할 때 웹 서버가 자동으로 확장되고</a:t>
            </a:r>
            <a:r>
              <a:rPr lang="en-US" altLang="ko-KR" sz="2400" dirty="0"/>
              <a:t>, </a:t>
            </a:r>
          </a:p>
          <a:p>
            <a:r>
              <a:rPr lang="ko-KR" altLang="en-US" sz="2400" dirty="0"/>
              <a:t>데이터 손실을 방지하기 위해 데이터베이스의 고가용성을 확보하는 것입니다</a:t>
            </a:r>
            <a:r>
              <a:rPr lang="en-US" altLang="ko-KR" sz="2400" dirty="0"/>
              <a:t>. </a:t>
            </a:r>
          </a:p>
          <a:p>
            <a:endParaRPr lang="en-US" altLang="ko-KR" sz="2400" dirty="0"/>
          </a:p>
          <a:p>
            <a:r>
              <a:rPr lang="ko-KR" altLang="en-US" sz="2400" dirty="0"/>
              <a:t>또한</a:t>
            </a:r>
            <a:r>
              <a:rPr lang="en-US" altLang="ko-KR" sz="2400" dirty="0"/>
              <a:t>, </a:t>
            </a:r>
            <a:r>
              <a:rPr lang="ko-KR" altLang="en-US" sz="2400" dirty="0"/>
              <a:t>주요 서비스가 다운될 경우</a:t>
            </a:r>
            <a:r>
              <a:rPr lang="en-US" altLang="ko-KR" sz="2400" dirty="0"/>
              <a:t>, </a:t>
            </a:r>
            <a:r>
              <a:rPr lang="ko-KR" altLang="en-US" sz="2400" dirty="0"/>
              <a:t>빠르게 대체 서버와 백업 사이트로 전환하여 </a:t>
            </a:r>
            <a:endParaRPr lang="en-US" altLang="ko-KR" sz="2400" dirty="0"/>
          </a:p>
          <a:p>
            <a:r>
              <a:rPr lang="ko-KR" altLang="en-US" sz="2400" dirty="0"/>
              <a:t>무중단으로 서비스를 제공할 수 있는 구조를 구현하는 것입니다</a:t>
            </a:r>
            <a:r>
              <a:rPr lang="en-US" altLang="ko-KR" sz="2400" dirty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ko-KR" altLang="en-US" dirty="0"/>
              <a:t>요구사항</a:t>
            </a:r>
            <a:endParaRPr sz="1800" b="0" dirty="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D6F5A5D-E1E7-4712-9B50-F0C0E575B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217" y="782206"/>
            <a:ext cx="10589143" cy="5442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 Load Balancing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을 통한 안정적 트래픽 관리</a:t>
            </a:r>
            <a:r>
              <a:rPr kumimoji="0" lang="en-US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 Autoscaling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을 통한 웹 서버 확장성 확보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 High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availability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데이터베이스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를 통해 서비스 중단 최소화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각 서버 간의 파일 일관성 유지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웹사이트 장애발생 시 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자동 백업 웹사이트 지원 </a:t>
            </a:r>
          </a:p>
        </p:txBody>
      </p:sp>
      <p:pic>
        <p:nvPicPr>
          <p:cNvPr id="5" name="Graphic 27" descr="Amazon EC2 Auto Scaling service icon.">
            <a:extLst>
              <a:ext uri="{FF2B5EF4-FFF2-40B4-BE49-F238E27FC236}">
                <a16:creationId xmlns:a16="http://schemas.microsoft.com/office/drawing/2014/main" id="{8420CAEF-8F6F-4BE0-B7AB-C9EB92218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8786337" y="206558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26">
            <a:extLst>
              <a:ext uri="{FF2B5EF4-FFF2-40B4-BE49-F238E27FC236}">
                <a16:creationId xmlns:a16="http://schemas.microsoft.com/office/drawing/2014/main" id="{E27C3566-57E0-4713-BF97-8A0824E70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1651" y="2445095"/>
            <a:ext cx="22018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EC2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 Scaling</a:t>
            </a:r>
          </a:p>
        </p:txBody>
      </p:sp>
      <p:pic>
        <p:nvPicPr>
          <p:cNvPr id="9" name="Graphic 19" descr="Amazon Elastic File System (Amazon EFS) service icon.">
            <a:extLst>
              <a:ext uri="{FF2B5EF4-FFF2-40B4-BE49-F238E27FC236}">
                <a16:creationId xmlns:a16="http://schemas.microsoft.com/office/drawing/2014/main" id="{B794DD78-6A2F-4F9F-9101-614AA3C65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8786337" y="439133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3D1DCA9F-B4FA-4D68-9C13-1DE00E3B9B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1013" y="4894990"/>
            <a:ext cx="22923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Amazon EFS</a:t>
            </a:r>
          </a:p>
        </p:txBody>
      </p:sp>
      <p:pic>
        <p:nvPicPr>
          <p:cNvPr id="11" name="Graphic 8" descr="Amazon Simple Storage Service (Amazon S3) service icon.">
            <a:extLst>
              <a:ext uri="{FF2B5EF4-FFF2-40B4-BE49-F238E27FC236}">
                <a16:creationId xmlns:a16="http://schemas.microsoft.com/office/drawing/2014/main" id="{AC4788A2-DFD0-4C44-8506-0EA3AC975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8786337" y="546227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id="{72EF360F-A840-4713-91F9-4F7D48292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70867" y="5917661"/>
            <a:ext cx="223996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S3 </a:t>
            </a:r>
          </a:p>
        </p:txBody>
      </p:sp>
      <p:pic>
        <p:nvPicPr>
          <p:cNvPr id="13" name="Graphic 6" descr="Elastic Load Balancing service icon.">
            <a:extLst>
              <a:ext uri="{FF2B5EF4-FFF2-40B4-BE49-F238E27FC236}">
                <a16:creationId xmlns:a16="http://schemas.microsoft.com/office/drawing/2014/main" id="{DAA2DB97-5A83-4E98-B1E0-7EBBEB57F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>
            <a:off x="8786337" y="88293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2">
            <a:extLst>
              <a:ext uri="{FF2B5EF4-FFF2-40B4-BE49-F238E27FC236}">
                <a16:creationId xmlns:a16="http://schemas.microsoft.com/office/drawing/2014/main" id="{E49F8C93-7A63-4FFD-B733-0B31F632C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2387" y="1423901"/>
            <a:ext cx="22796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Load Balancing</a:t>
            </a:r>
          </a:p>
        </p:txBody>
      </p:sp>
      <p:pic>
        <p:nvPicPr>
          <p:cNvPr id="15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90FF33DD-4644-4839-8D09-CB4888346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8786337" y="324039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128439-4BDF-4B13-AC64-AFAACF4596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1013" y="3715168"/>
            <a:ext cx="22431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</a:t>
            </a:r>
          </a:p>
        </p:txBody>
      </p:sp>
      <p:pic>
        <p:nvPicPr>
          <p:cNvPr id="2" name="Google Shape;116;p14">
            <a:extLst>
              <a:ext uri="{FF2B5EF4-FFF2-40B4-BE49-F238E27FC236}">
                <a16:creationId xmlns:a16="http://schemas.microsoft.com/office/drawing/2014/main" id="{1A16AECC-8C74-5CDC-D39C-D9829695E383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853332" y="3337966"/>
            <a:ext cx="1206328" cy="3772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9713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082866" cy="475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ko-KR" altLang="en-US" sz="2400" b="1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최종 아키텍처 </a:t>
            </a:r>
            <a:endParaRPr sz="1800" b="0" i="0" u="none" strike="noStrike" cap="none" dirty="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grpSp>
        <p:nvGrpSpPr>
          <p:cNvPr id="131" name="aGroupIcon" descr="Example of AWS Cloud group, represented as a rectangle with AWS logo at the top left, and AWS Cloud as a title.">
            <a:extLst>
              <a:ext uri="{FF2B5EF4-FFF2-40B4-BE49-F238E27FC236}">
                <a16:creationId xmlns:a16="http://schemas.microsoft.com/office/drawing/2014/main" id="{27B6B5E4-E052-454D-8C12-59801FF7C3A4}"/>
              </a:ext>
            </a:extLst>
          </p:cNvPr>
          <p:cNvGrpSpPr/>
          <p:nvPr/>
        </p:nvGrpSpPr>
        <p:grpSpPr>
          <a:xfrm>
            <a:off x="1171922" y="791198"/>
            <a:ext cx="10044630" cy="5432234"/>
            <a:chOff x="4670935" y="1060931"/>
            <a:chExt cx="7210426" cy="4686300"/>
          </a:xfrm>
        </p:grpSpPr>
        <p:sp>
          <p:nvSpPr>
            <p:cNvPr id="132" name="Rectangle 4">
              <a:extLst>
                <a:ext uri="{FF2B5EF4-FFF2-40B4-BE49-F238E27FC236}">
                  <a16:creationId xmlns:a16="http://schemas.microsoft.com/office/drawing/2014/main" id="{BD01BC14-7E21-4871-B084-10517AC1F1AB}"/>
                </a:ext>
              </a:extLst>
            </p:cNvPr>
            <p:cNvSpPr/>
            <p:nvPr/>
          </p:nvSpPr>
          <p:spPr bwMode="auto">
            <a:xfrm>
              <a:off x="4670936" y="1060931"/>
              <a:ext cx="7210425" cy="46863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3" name="Graphic 37">
              <a:extLst>
                <a:ext uri="{FF2B5EF4-FFF2-40B4-BE49-F238E27FC236}">
                  <a16:creationId xmlns:a16="http://schemas.microsoft.com/office/drawing/2014/main" id="{C1BC75EF-D539-4C62-8164-3A807DDDF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4670935" y="1060931"/>
              <a:ext cx="423413" cy="423414"/>
            </a:xfrm>
            <a:prstGeom prst="rect">
              <a:avLst/>
            </a:prstGeom>
          </p:spPr>
        </p:pic>
      </p:grpSp>
      <p:pic>
        <p:nvPicPr>
          <p:cNvPr id="134" name="Graphic 6" descr="General resource icon.">
            <a:extLst>
              <a:ext uri="{FF2B5EF4-FFF2-40B4-BE49-F238E27FC236}">
                <a16:creationId xmlns:a16="http://schemas.microsoft.com/office/drawing/2014/main" id="{4A24C35F-0853-4A19-A1E4-82453E5BD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 flipH="1">
            <a:off x="177359" y="4416826"/>
            <a:ext cx="438698" cy="438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" name="TextBox 134">
            <a:extLst>
              <a:ext uri="{FF2B5EF4-FFF2-40B4-BE49-F238E27FC236}">
                <a16:creationId xmlns:a16="http://schemas.microsoft.com/office/drawing/2014/main" id="{353C58DD-70C5-433B-A58A-6F451D270E19}"/>
              </a:ext>
            </a:extLst>
          </p:cNvPr>
          <p:cNvSpPr txBox="1"/>
          <p:nvPr/>
        </p:nvSpPr>
        <p:spPr>
          <a:xfrm>
            <a:off x="112138" y="4877691"/>
            <a:ext cx="6347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</a:p>
        </p:txBody>
      </p:sp>
      <p:pic>
        <p:nvPicPr>
          <p:cNvPr id="136" name="Graphic 21" descr="Amazon Route 53 service icon.">
            <a:extLst>
              <a:ext uri="{FF2B5EF4-FFF2-40B4-BE49-F238E27FC236}">
                <a16:creationId xmlns:a16="http://schemas.microsoft.com/office/drawing/2014/main" id="{407DD6A2-7145-45B9-B1CB-5B24C27E5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1277687" y="3325903"/>
            <a:ext cx="471133" cy="471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" name="TextBox 9">
            <a:extLst>
              <a:ext uri="{FF2B5EF4-FFF2-40B4-BE49-F238E27FC236}">
                <a16:creationId xmlns:a16="http://schemas.microsoft.com/office/drawing/2014/main" id="{B2D7F91C-9D5E-4187-82CA-A589F96B93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0481" y="3834287"/>
            <a:ext cx="8492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53</a:t>
            </a:r>
          </a:p>
        </p:txBody>
      </p:sp>
      <p:grpSp>
        <p:nvGrpSpPr>
          <p:cNvPr id="138" name="Group 5" descr="Region group.">
            <a:extLst>
              <a:ext uri="{FF2B5EF4-FFF2-40B4-BE49-F238E27FC236}">
                <a16:creationId xmlns:a16="http://schemas.microsoft.com/office/drawing/2014/main" id="{49F790C9-0ED9-4000-8230-FCD4A04FEEF9}"/>
              </a:ext>
            </a:extLst>
          </p:cNvPr>
          <p:cNvGrpSpPr/>
          <p:nvPr/>
        </p:nvGrpSpPr>
        <p:grpSpPr>
          <a:xfrm>
            <a:off x="1945655" y="999092"/>
            <a:ext cx="9087303" cy="4992235"/>
            <a:chOff x="4215623" y="1512745"/>
            <a:chExt cx="8298651" cy="4470245"/>
          </a:xfrm>
        </p:grpSpPr>
        <p:sp>
          <p:nvSpPr>
            <p:cNvPr id="139" name="Rectangle 60" descr="Region group">
              <a:extLst>
                <a:ext uri="{FF2B5EF4-FFF2-40B4-BE49-F238E27FC236}">
                  <a16:creationId xmlns:a16="http://schemas.microsoft.com/office/drawing/2014/main" id="{52469FBA-438E-4649-8B87-4596E90867F8}"/>
                </a:ext>
              </a:extLst>
            </p:cNvPr>
            <p:cNvSpPr/>
            <p:nvPr/>
          </p:nvSpPr>
          <p:spPr>
            <a:xfrm>
              <a:off x="4215623" y="1512745"/>
              <a:ext cx="8298651" cy="4470245"/>
            </a:xfrm>
            <a:prstGeom prst="rect">
              <a:avLst/>
            </a:prstGeom>
            <a:noFill/>
            <a:ln w="15875" cap="flat" cmpd="sng" algn="ctr">
              <a:solidFill>
                <a:srgbClr val="00A4A6"/>
              </a:solidFill>
              <a:prstDash val="sysDash"/>
              <a:miter lim="800000"/>
            </a:ln>
            <a:effectLst/>
          </p:spPr>
          <p:txBody>
            <a:bodyPr lIns="502920" tIns="9144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Region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(Seoul)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140" name="Graphic 61" descr="Region group icon.">
              <a:extLst>
                <a:ext uri="{FF2B5EF4-FFF2-40B4-BE49-F238E27FC236}">
                  <a16:creationId xmlns:a16="http://schemas.microsoft.com/office/drawing/2014/main" id="{714CF75F-B517-4915-8580-A2A3F1355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4215623" y="1512745"/>
              <a:ext cx="369217" cy="369217"/>
            </a:xfrm>
            <a:prstGeom prst="rect">
              <a:avLst/>
            </a:prstGeom>
          </p:spPr>
        </p:pic>
      </p:grpSp>
      <p:grpSp>
        <p:nvGrpSpPr>
          <p:cNvPr id="141" name="Group 7" descr="Virtual private cloud (VPC) group.">
            <a:extLst>
              <a:ext uri="{FF2B5EF4-FFF2-40B4-BE49-F238E27FC236}">
                <a16:creationId xmlns:a16="http://schemas.microsoft.com/office/drawing/2014/main" id="{4901A258-B917-4693-B431-0B5E40459AF7}"/>
              </a:ext>
            </a:extLst>
          </p:cNvPr>
          <p:cNvGrpSpPr/>
          <p:nvPr/>
        </p:nvGrpSpPr>
        <p:grpSpPr>
          <a:xfrm>
            <a:off x="2987289" y="1096947"/>
            <a:ext cx="8012698" cy="4870593"/>
            <a:chOff x="2283291" y="2618865"/>
            <a:chExt cx="7396013" cy="4341860"/>
          </a:xfrm>
        </p:grpSpPr>
        <p:sp>
          <p:nvSpPr>
            <p:cNvPr id="142" name="Rectangle 69">
              <a:extLst>
                <a:ext uri="{FF2B5EF4-FFF2-40B4-BE49-F238E27FC236}">
                  <a16:creationId xmlns:a16="http://schemas.microsoft.com/office/drawing/2014/main" id="{48E048C6-EBD6-4B6C-B26E-A8A5189D5EF9}"/>
                </a:ext>
              </a:extLst>
            </p:cNvPr>
            <p:cNvSpPr/>
            <p:nvPr/>
          </p:nvSpPr>
          <p:spPr>
            <a:xfrm>
              <a:off x="2283291" y="2618865"/>
              <a:ext cx="7396013" cy="4341860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VPC</a:t>
              </a:r>
            </a:p>
          </p:txBody>
        </p:sp>
        <p:pic>
          <p:nvPicPr>
            <p:cNvPr id="143" name="Graphic 70" descr="VPC group icon. ">
              <a:extLst>
                <a:ext uri="{FF2B5EF4-FFF2-40B4-BE49-F238E27FC236}">
                  <a16:creationId xmlns:a16="http://schemas.microsoft.com/office/drawing/2014/main" id="{B6C18B62-9E6A-4E7B-90B3-C78A56C58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2283292" y="2618865"/>
              <a:ext cx="381000" cy="381000"/>
            </a:xfrm>
            <a:prstGeom prst="rect">
              <a:avLst/>
            </a:prstGeom>
          </p:spPr>
        </p:pic>
      </p:grpSp>
      <p:grpSp>
        <p:nvGrpSpPr>
          <p:cNvPr id="144" name="Group 9" descr="Public subnet group.">
            <a:extLst>
              <a:ext uri="{FF2B5EF4-FFF2-40B4-BE49-F238E27FC236}">
                <a16:creationId xmlns:a16="http://schemas.microsoft.com/office/drawing/2014/main" id="{B49B658C-4F76-4E8F-A589-489CF76D6095}"/>
              </a:ext>
            </a:extLst>
          </p:cNvPr>
          <p:cNvGrpSpPr/>
          <p:nvPr/>
        </p:nvGrpSpPr>
        <p:grpSpPr>
          <a:xfrm>
            <a:off x="3681819" y="1631000"/>
            <a:ext cx="1783618" cy="1104532"/>
            <a:chOff x="5926502" y="2618865"/>
            <a:chExt cx="2035924" cy="1025288"/>
          </a:xfrm>
        </p:grpSpPr>
        <p:sp>
          <p:nvSpPr>
            <p:cNvPr id="145" name="Rectangle 73">
              <a:extLst>
                <a:ext uri="{FF2B5EF4-FFF2-40B4-BE49-F238E27FC236}">
                  <a16:creationId xmlns:a16="http://schemas.microsoft.com/office/drawing/2014/main" id="{4B603366-1CBA-4883-8155-505788B9AA0F}"/>
                </a:ext>
              </a:extLst>
            </p:cNvPr>
            <p:cNvSpPr/>
            <p:nvPr/>
          </p:nvSpPr>
          <p:spPr>
            <a:xfrm>
              <a:off x="5926502" y="2618865"/>
              <a:ext cx="2035924" cy="1025288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Public subnet</a:t>
              </a:r>
            </a:p>
          </p:txBody>
        </p:sp>
        <p:pic>
          <p:nvPicPr>
            <p:cNvPr id="146" name="Graphic 74" descr="Public subnet group icon. ">
              <a:extLst>
                <a:ext uri="{FF2B5EF4-FFF2-40B4-BE49-F238E27FC236}">
                  <a16:creationId xmlns:a16="http://schemas.microsoft.com/office/drawing/2014/main" id="{C4DACD8D-0B40-4578-9498-2459F6AE7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5926503" y="2618865"/>
              <a:ext cx="381000" cy="381000"/>
            </a:xfrm>
            <a:prstGeom prst="rect">
              <a:avLst/>
            </a:prstGeom>
          </p:spPr>
        </p:pic>
      </p:grpSp>
      <p:grpSp>
        <p:nvGrpSpPr>
          <p:cNvPr id="147" name="Group 8" descr="Private subnet group.">
            <a:extLst>
              <a:ext uri="{FF2B5EF4-FFF2-40B4-BE49-F238E27FC236}">
                <a16:creationId xmlns:a16="http://schemas.microsoft.com/office/drawing/2014/main" id="{15248D42-FD89-41DD-BF0C-8C8C2CD53282}"/>
              </a:ext>
            </a:extLst>
          </p:cNvPr>
          <p:cNvGrpSpPr/>
          <p:nvPr/>
        </p:nvGrpSpPr>
        <p:grpSpPr>
          <a:xfrm>
            <a:off x="5663400" y="1626030"/>
            <a:ext cx="1599261" cy="1104532"/>
            <a:chOff x="4215623" y="2618865"/>
            <a:chExt cx="1765300" cy="1086490"/>
          </a:xfrm>
        </p:grpSpPr>
        <p:sp>
          <p:nvSpPr>
            <p:cNvPr id="148" name="Rectangle 71">
              <a:extLst>
                <a:ext uri="{FF2B5EF4-FFF2-40B4-BE49-F238E27FC236}">
                  <a16:creationId xmlns:a16="http://schemas.microsoft.com/office/drawing/2014/main" id="{514784ED-B8BD-4B35-8A58-B910C5EBAC50}"/>
                </a:ext>
              </a:extLst>
            </p:cNvPr>
            <p:cNvSpPr/>
            <p:nvPr/>
          </p:nvSpPr>
          <p:spPr>
            <a:xfrm>
              <a:off x="4215623" y="2618865"/>
              <a:ext cx="1765300" cy="1086490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49" name="Graphic 72" descr="Private subnet group icon. ">
              <a:extLst>
                <a:ext uri="{FF2B5EF4-FFF2-40B4-BE49-F238E27FC236}">
                  <a16:creationId xmlns:a16="http://schemas.microsoft.com/office/drawing/2014/main" id="{84FCAF60-24FA-48F1-9DBD-B04A06893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/>
          </p:blipFill>
          <p:spPr>
            <a:xfrm>
              <a:off x="4215623" y="2618865"/>
              <a:ext cx="381000" cy="343292"/>
            </a:xfrm>
            <a:prstGeom prst="rect">
              <a:avLst/>
            </a:prstGeom>
          </p:spPr>
        </p:pic>
      </p:grpSp>
      <p:grpSp>
        <p:nvGrpSpPr>
          <p:cNvPr id="150" name="Group 8" descr="Private subnet group.">
            <a:extLst>
              <a:ext uri="{FF2B5EF4-FFF2-40B4-BE49-F238E27FC236}">
                <a16:creationId xmlns:a16="http://schemas.microsoft.com/office/drawing/2014/main" id="{6454CF13-F4D4-495C-983A-AE9A82601FFC}"/>
              </a:ext>
            </a:extLst>
          </p:cNvPr>
          <p:cNvGrpSpPr/>
          <p:nvPr/>
        </p:nvGrpSpPr>
        <p:grpSpPr>
          <a:xfrm>
            <a:off x="9307084" y="1631344"/>
            <a:ext cx="1642584" cy="1101601"/>
            <a:chOff x="4215623" y="2618865"/>
            <a:chExt cx="1765300" cy="889002"/>
          </a:xfrm>
        </p:grpSpPr>
        <p:sp>
          <p:nvSpPr>
            <p:cNvPr id="151" name="Rectangle 71">
              <a:extLst>
                <a:ext uri="{FF2B5EF4-FFF2-40B4-BE49-F238E27FC236}">
                  <a16:creationId xmlns:a16="http://schemas.microsoft.com/office/drawing/2014/main" id="{CA289474-FA17-473B-8136-69A1059B3C6D}"/>
                </a:ext>
              </a:extLst>
            </p:cNvPr>
            <p:cNvSpPr/>
            <p:nvPr/>
          </p:nvSpPr>
          <p:spPr>
            <a:xfrm>
              <a:off x="4215623" y="2618865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Private subnet</a:t>
              </a:r>
            </a:p>
          </p:txBody>
        </p:sp>
        <p:pic>
          <p:nvPicPr>
            <p:cNvPr id="152" name="Graphic 72" descr="Private subnet group icon. ">
              <a:extLst>
                <a:ext uri="{FF2B5EF4-FFF2-40B4-BE49-F238E27FC236}">
                  <a16:creationId xmlns:a16="http://schemas.microsoft.com/office/drawing/2014/main" id="{49466F08-9786-4E2A-9D1D-0AE5429E1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/>
          </p:blipFill>
          <p:spPr>
            <a:xfrm>
              <a:off x="4215623" y="2618866"/>
              <a:ext cx="347750" cy="282974"/>
            </a:xfrm>
            <a:prstGeom prst="rect">
              <a:avLst/>
            </a:prstGeom>
          </p:spPr>
        </p:pic>
      </p:grpSp>
      <p:grpSp>
        <p:nvGrpSpPr>
          <p:cNvPr id="153" name="Group 8" descr="Private subnet group.">
            <a:extLst>
              <a:ext uri="{FF2B5EF4-FFF2-40B4-BE49-F238E27FC236}">
                <a16:creationId xmlns:a16="http://schemas.microsoft.com/office/drawing/2014/main" id="{186C33A3-8B7D-46BD-B86E-EC7ADC98E553}"/>
              </a:ext>
            </a:extLst>
          </p:cNvPr>
          <p:cNvGrpSpPr/>
          <p:nvPr/>
        </p:nvGrpSpPr>
        <p:grpSpPr>
          <a:xfrm>
            <a:off x="7325877" y="1628437"/>
            <a:ext cx="1895613" cy="1101602"/>
            <a:chOff x="4215623" y="2618865"/>
            <a:chExt cx="1765300" cy="889002"/>
          </a:xfrm>
        </p:grpSpPr>
        <p:sp>
          <p:nvSpPr>
            <p:cNvPr id="154" name="Rectangle 71">
              <a:extLst>
                <a:ext uri="{FF2B5EF4-FFF2-40B4-BE49-F238E27FC236}">
                  <a16:creationId xmlns:a16="http://schemas.microsoft.com/office/drawing/2014/main" id="{E1FC8C9F-3D35-4535-867F-A6CA976311AD}"/>
                </a:ext>
              </a:extLst>
            </p:cNvPr>
            <p:cNvSpPr/>
            <p:nvPr/>
          </p:nvSpPr>
          <p:spPr>
            <a:xfrm>
              <a:off x="4215623" y="2618865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5" name="Graphic 72" descr="Private subnet group icon. ">
              <a:extLst>
                <a:ext uri="{FF2B5EF4-FFF2-40B4-BE49-F238E27FC236}">
                  <a16:creationId xmlns:a16="http://schemas.microsoft.com/office/drawing/2014/main" id="{8DAFD378-A812-486D-BAA6-1DC756734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/>
          </p:blipFill>
          <p:spPr>
            <a:xfrm>
              <a:off x="4215623" y="2618865"/>
              <a:ext cx="310196" cy="279407"/>
            </a:xfrm>
            <a:prstGeom prst="rect">
              <a:avLst/>
            </a:prstGeom>
          </p:spPr>
        </p:pic>
      </p:grpSp>
      <p:pic>
        <p:nvPicPr>
          <p:cNvPr id="156" name="Graphic 75" descr="NAT gateway resource icon for the Amazon VPC service.&#10;">
            <a:extLst>
              <a:ext uri="{FF2B5EF4-FFF2-40B4-BE49-F238E27FC236}">
                <a16:creationId xmlns:a16="http://schemas.microsoft.com/office/drawing/2014/main" id="{781518C9-6134-4E5A-8008-5DB9A42D19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407552" y="1952676"/>
            <a:ext cx="426841" cy="426841"/>
          </a:xfrm>
          <a:prstGeom prst="rect">
            <a:avLst/>
          </a:prstGeom>
        </p:spPr>
      </p:pic>
      <p:sp>
        <p:nvSpPr>
          <p:cNvPr id="157" name="TextBox 17">
            <a:extLst>
              <a:ext uri="{FF2B5EF4-FFF2-40B4-BE49-F238E27FC236}">
                <a16:creationId xmlns:a16="http://schemas.microsoft.com/office/drawing/2014/main" id="{4EF86F52-0A16-44E1-88D6-1F74B230B4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9797" y="2369766"/>
            <a:ext cx="11527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58" name="Graphic 19" descr="Amazon Elastic File System (Amazon EFS) service icon.">
            <a:extLst>
              <a:ext uri="{FF2B5EF4-FFF2-40B4-BE49-F238E27FC236}">
                <a16:creationId xmlns:a16="http://schemas.microsoft.com/office/drawing/2014/main" id="{80C09D4A-986B-4033-943E-85B57C08F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10113601" y="3313726"/>
            <a:ext cx="458624" cy="45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9" name="TextBox 11">
            <a:extLst>
              <a:ext uri="{FF2B5EF4-FFF2-40B4-BE49-F238E27FC236}">
                <a16:creationId xmlns:a16="http://schemas.microsoft.com/office/drawing/2014/main" id="{4EA05A74-9AE7-45DB-B2EB-018C72BDF4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6504" y="3295679"/>
            <a:ext cx="7632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EFS</a:t>
            </a:r>
          </a:p>
        </p:txBody>
      </p:sp>
      <p:pic>
        <p:nvPicPr>
          <p:cNvPr id="160" name="Graphic 42" descr="File system resource icon for the Amazon EFS service.">
            <a:extLst>
              <a:ext uri="{FF2B5EF4-FFF2-40B4-BE49-F238E27FC236}">
                <a16:creationId xmlns:a16="http://schemas.microsoft.com/office/drawing/2014/main" id="{E8B6F734-C05F-4C28-A5DB-F6CC894A8FD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045641" y="1905431"/>
            <a:ext cx="426841" cy="426841"/>
          </a:xfrm>
          <a:prstGeom prst="rect">
            <a:avLst/>
          </a:prstGeom>
        </p:spPr>
      </p:pic>
      <p:sp>
        <p:nvSpPr>
          <p:cNvPr id="161" name="TextBox 23">
            <a:extLst>
              <a:ext uri="{FF2B5EF4-FFF2-40B4-BE49-F238E27FC236}">
                <a16:creationId xmlns:a16="http://schemas.microsoft.com/office/drawing/2014/main" id="{57489489-F066-468F-8FFA-40C4D7705C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3927" y="2276865"/>
            <a:ext cx="107007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EFS mount target</a:t>
            </a:r>
          </a:p>
        </p:txBody>
      </p:sp>
      <p:pic>
        <p:nvPicPr>
          <p:cNvPr id="162" name="Graphic 44" descr="Instances instance icon for the Amazon EC2 service.">
            <a:extLst>
              <a:ext uri="{FF2B5EF4-FFF2-40B4-BE49-F238E27FC236}">
                <a16:creationId xmlns:a16="http://schemas.microsoft.com/office/drawing/2014/main" id="{C1728A7A-51B9-4325-A361-36860E72DFB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376507" y="1902295"/>
            <a:ext cx="426841" cy="426841"/>
          </a:xfrm>
          <a:prstGeom prst="rect">
            <a:avLst/>
          </a:prstGeom>
        </p:spPr>
      </p:pic>
      <p:sp>
        <p:nvSpPr>
          <p:cNvPr id="163" name="TextBox 16">
            <a:extLst>
              <a:ext uri="{FF2B5EF4-FFF2-40B4-BE49-F238E27FC236}">
                <a16:creationId xmlns:a16="http://schemas.microsoft.com/office/drawing/2014/main" id="{DEE4E080-F2A0-4CB3-BF07-F29AB780B3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4524" y="2313386"/>
            <a:ext cx="104149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Webserver </a:t>
            </a:r>
          </a:p>
          <a:p>
            <a:pPr algn="ctr" eaLnBrk="1" hangingPunct="1"/>
            <a: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Instances</a:t>
            </a:r>
          </a:p>
        </p:txBody>
      </p:sp>
      <p:pic>
        <p:nvPicPr>
          <p:cNvPr id="164" name="Graphic 27" descr="Amazon EC2 Auto Scaling service icon.">
            <a:extLst>
              <a:ext uri="{FF2B5EF4-FFF2-40B4-BE49-F238E27FC236}">
                <a16:creationId xmlns:a16="http://schemas.microsoft.com/office/drawing/2014/main" id="{13078FCA-A497-4570-845E-7AC68CC64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 bwMode="auto">
          <a:xfrm>
            <a:off x="5691710" y="3272072"/>
            <a:ext cx="493615" cy="493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5" name="TextBox 26">
            <a:extLst>
              <a:ext uri="{FF2B5EF4-FFF2-40B4-BE49-F238E27FC236}">
                <a16:creationId xmlns:a16="http://schemas.microsoft.com/office/drawing/2014/main" id="{DA3052B2-FEA7-43F8-93EF-E46C614138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1935" y="3319196"/>
            <a:ext cx="12640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EC2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 Scaling</a:t>
            </a:r>
          </a:p>
        </p:txBody>
      </p:sp>
      <p:pic>
        <p:nvPicPr>
          <p:cNvPr id="166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45021074-1FA9-4777-8390-666ED69B9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 bwMode="auto">
          <a:xfrm>
            <a:off x="8184272" y="1836611"/>
            <a:ext cx="370112" cy="37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7" name="TextBox 9">
            <a:extLst>
              <a:ext uri="{FF2B5EF4-FFF2-40B4-BE49-F238E27FC236}">
                <a16:creationId xmlns:a16="http://schemas.microsoft.com/office/drawing/2014/main" id="{02EDE5B3-F4C2-4F16-883E-318BB96177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3368" y="2174649"/>
            <a:ext cx="1191000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primary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instance</a:t>
            </a:r>
          </a:p>
        </p:txBody>
      </p:sp>
      <p:pic>
        <p:nvPicPr>
          <p:cNvPr id="168" name="Graphic 36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6C2C57F1-80D2-4926-AE9F-5C187907D32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857211" y="3315955"/>
            <a:ext cx="426841" cy="426841"/>
          </a:xfrm>
          <a:prstGeom prst="rect">
            <a:avLst/>
          </a:prstGeom>
        </p:spPr>
      </p:pic>
      <p:sp>
        <p:nvSpPr>
          <p:cNvPr id="169" name="TextBox 19">
            <a:extLst>
              <a:ext uri="{FF2B5EF4-FFF2-40B4-BE49-F238E27FC236}">
                <a16:creationId xmlns:a16="http://schemas.microsoft.com/office/drawing/2014/main" id="{C3FB1C05-FB8D-4634-B711-F9590275B6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8871" y="3242279"/>
            <a:ext cx="122611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</a:t>
            </a:r>
          </a:p>
        </p:txBody>
      </p:sp>
      <p:pic>
        <p:nvPicPr>
          <p:cNvPr id="170" name="Graphic 63" descr="Internet gateway resource icon for the Amazon VPC service.&#10;">
            <a:extLst>
              <a:ext uri="{FF2B5EF4-FFF2-40B4-BE49-F238E27FC236}">
                <a16:creationId xmlns:a16="http://schemas.microsoft.com/office/drawing/2014/main" id="{C23D000C-F33B-40A4-ADF9-2B7500B3978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759114" y="3319187"/>
            <a:ext cx="426841" cy="426841"/>
          </a:xfrm>
          <a:prstGeom prst="rect">
            <a:avLst/>
          </a:prstGeom>
        </p:spPr>
      </p:pic>
      <p:sp>
        <p:nvSpPr>
          <p:cNvPr id="171" name="TextBox 12">
            <a:extLst>
              <a:ext uri="{FF2B5EF4-FFF2-40B4-BE49-F238E27FC236}">
                <a16:creationId xmlns:a16="http://schemas.microsoft.com/office/drawing/2014/main" id="{F87AABFD-DCCA-48EE-AD3A-DEA65CCF58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258" y="3023685"/>
            <a:ext cx="131016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172" name="Graphic 85" descr="Bucket with objects resource icon for the Amazon S3 service.">
            <a:extLst>
              <a:ext uri="{FF2B5EF4-FFF2-40B4-BE49-F238E27FC236}">
                <a16:creationId xmlns:a16="http://schemas.microsoft.com/office/drawing/2014/main" id="{CA73F754-1C0C-4D7D-A1C9-E2766280863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2311904" y="5099652"/>
            <a:ext cx="426841" cy="426841"/>
          </a:xfrm>
          <a:prstGeom prst="rect">
            <a:avLst/>
          </a:prstGeom>
        </p:spPr>
      </p:pic>
      <p:sp>
        <p:nvSpPr>
          <p:cNvPr id="173" name="TextBox 20">
            <a:extLst>
              <a:ext uri="{FF2B5EF4-FFF2-40B4-BE49-F238E27FC236}">
                <a16:creationId xmlns:a16="http://schemas.microsoft.com/office/drawing/2014/main" id="{9BC44A2A-BAEA-41B3-9D80-626C6867A3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9565" y="5454660"/>
            <a:ext cx="773983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Static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website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on S3</a:t>
            </a:r>
          </a:p>
        </p:txBody>
      </p:sp>
      <p:sp>
        <p:nvSpPr>
          <p:cNvPr id="174" name="Freeform 59" descr="Ninety degree arrow pointing up to the right.">
            <a:extLst>
              <a:ext uri="{FF2B5EF4-FFF2-40B4-BE49-F238E27FC236}">
                <a16:creationId xmlns:a16="http://schemas.microsoft.com/office/drawing/2014/main" id="{9F3A33FE-ED86-40FC-BFCC-00035E8A6BCF}"/>
              </a:ext>
            </a:extLst>
          </p:cNvPr>
          <p:cNvSpPr/>
          <p:nvPr/>
        </p:nvSpPr>
        <p:spPr>
          <a:xfrm flipH="1">
            <a:off x="401599" y="3536555"/>
            <a:ext cx="719171" cy="787352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75" name="Straight Arrow Connector 102">
            <a:extLst>
              <a:ext uri="{FF2B5EF4-FFF2-40B4-BE49-F238E27FC236}">
                <a16:creationId xmlns:a16="http://schemas.microsoft.com/office/drawing/2014/main" id="{21032FD8-42BF-4DF4-95C8-C7A71CF749AD}"/>
              </a:ext>
            </a:extLst>
          </p:cNvPr>
          <p:cNvCxnSpPr>
            <a:cxnSpLocks/>
          </p:cNvCxnSpPr>
          <p:nvPr/>
        </p:nvCxnSpPr>
        <p:spPr>
          <a:xfrm>
            <a:off x="1611969" y="4228985"/>
            <a:ext cx="685260" cy="908876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1" descr="Two headed arrow">
            <a:extLst>
              <a:ext uri="{FF2B5EF4-FFF2-40B4-BE49-F238E27FC236}">
                <a16:creationId xmlns:a16="http://schemas.microsoft.com/office/drawing/2014/main" id="{A4C24743-21E7-427A-B334-10D54D750D0E}"/>
              </a:ext>
            </a:extLst>
          </p:cNvPr>
          <p:cNvCxnSpPr>
            <a:cxnSpLocks/>
          </p:cNvCxnSpPr>
          <p:nvPr/>
        </p:nvCxnSpPr>
        <p:spPr>
          <a:xfrm>
            <a:off x="1824040" y="3536554"/>
            <a:ext cx="806410" cy="1"/>
          </a:xfrm>
          <a:prstGeom prst="straightConnector1">
            <a:avLst/>
          </a:prstGeom>
          <a:ln w="15875">
            <a:solidFill>
              <a:schemeClr val="tx1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1" descr="Two headed arrow">
            <a:extLst>
              <a:ext uri="{FF2B5EF4-FFF2-40B4-BE49-F238E27FC236}">
                <a16:creationId xmlns:a16="http://schemas.microsoft.com/office/drawing/2014/main" id="{5EE5C6DE-0A39-4EC4-BCBA-30F63F1ADF92}"/>
              </a:ext>
            </a:extLst>
          </p:cNvPr>
          <p:cNvCxnSpPr>
            <a:cxnSpLocks/>
          </p:cNvCxnSpPr>
          <p:nvPr/>
        </p:nvCxnSpPr>
        <p:spPr>
          <a:xfrm>
            <a:off x="3239699" y="3544555"/>
            <a:ext cx="528162" cy="1"/>
          </a:xfrm>
          <a:prstGeom prst="straightConnector1">
            <a:avLst/>
          </a:prstGeom>
          <a:ln w="15875">
            <a:solidFill>
              <a:schemeClr val="tx1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55" descr="Left pointing horizontal arrow. ">
            <a:extLst>
              <a:ext uri="{FF2B5EF4-FFF2-40B4-BE49-F238E27FC236}">
                <a16:creationId xmlns:a16="http://schemas.microsoft.com/office/drawing/2014/main" id="{F0ED80C6-044F-4F62-91B7-883F47087F5D}"/>
              </a:ext>
            </a:extLst>
          </p:cNvPr>
          <p:cNvCxnSpPr>
            <a:cxnSpLocks/>
          </p:cNvCxnSpPr>
          <p:nvPr/>
        </p:nvCxnSpPr>
        <p:spPr>
          <a:xfrm>
            <a:off x="4368520" y="3552657"/>
            <a:ext cx="1167600" cy="1"/>
          </a:xfrm>
          <a:prstGeom prst="straightConnector1">
            <a:avLst/>
          </a:prstGeom>
          <a:ln w="15875">
            <a:solidFill>
              <a:schemeClr val="tx1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9">
            <a:extLst>
              <a:ext uri="{FF2B5EF4-FFF2-40B4-BE49-F238E27FC236}">
                <a16:creationId xmlns:a16="http://schemas.microsoft.com/office/drawing/2014/main" id="{7EF53E33-D81D-4127-A501-47B4EEEA73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8719" y="3561998"/>
            <a:ext cx="122611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Load Balancer</a:t>
            </a:r>
          </a:p>
        </p:txBody>
      </p:sp>
      <p:sp>
        <p:nvSpPr>
          <p:cNvPr id="180" name="Rectangle 62" descr="Availability Zone group.">
            <a:extLst>
              <a:ext uri="{FF2B5EF4-FFF2-40B4-BE49-F238E27FC236}">
                <a16:creationId xmlns:a16="http://schemas.microsoft.com/office/drawing/2014/main" id="{9790743C-9EDF-4E49-842D-DAA219953359}"/>
              </a:ext>
            </a:extLst>
          </p:cNvPr>
          <p:cNvSpPr/>
          <p:nvPr/>
        </p:nvSpPr>
        <p:spPr>
          <a:xfrm>
            <a:off x="3579685" y="1176093"/>
            <a:ext cx="7398583" cy="1643494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3E94E8CF-8D73-4894-B6F1-837F4A01FC9F}"/>
              </a:ext>
            </a:extLst>
          </p:cNvPr>
          <p:cNvSpPr txBox="1"/>
          <p:nvPr/>
        </p:nvSpPr>
        <p:spPr>
          <a:xfrm rot="16200000">
            <a:off x="2635479" y="1926894"/>
            <a:ext cx="125424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Zone 2a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91F84EA7-82C0-40B1-996F-29535ACF2573}"/>
              </a:ext>
            </a:extLst>
          </p:cNvPr>
          <p:cNvSpPr txBox="1"/>
          <p:nvPr/>
        </p:nvSpPr>
        <p:spPr>
          <a:xfrm>
            <a:off x="6015668" y="1615781"/>
            <a:ext cx="15500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cxnSp>
        <p:nvCxnSpPr>
          <p:cNvPr id="184" name="Straight Arrow Connector 55" descr="Left pointing horizontal arrow. ">
            <a:extLst>
              <a:ext uri="{FF2B5EF4-FFF2-40B4-BE49-F238E27FC236}">
                <a16:creationId xmlns:a16="http://schemas.microsoft.com/office/drawing/2014/main" id="{13546ACF-5805-48BB-841F-972623AA2CDD}"/>
              </a:ext>
            </a:extLst>
          </p:cNvPr>
          <p:cNvCxnSpPr>
            <a:cxnSpLocks/>
          </p:cNvCxnSpPr>
          <p:nvPr/>
        </p:nvCxnSpPr>
        <p:spPr>
          <a:xfrm>
            <a:off x="4992634" y="2136132"/>
            <a:ext cx="1167600" cy="1"/>
          </a:xfrm>
          <a:prstGeom prst="straightConnector1">
            <a:avLst/>
          </a:prstGeom>
          <a:ln w="15875">
            <a:solidFill>
              <a:schemeClr val="tx1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>
            <a:extLst>
              <a:ext uri="{FF2B5EF4-FFF2-40B4-BE49-F238E27FC236}">
                <a16:creationId xmlns:a16="http://schemas.microsoft.com/office/drawing/2014/main" id="{28C1746E-B74F-4C24-9D2C-FBFEAE1776CF}"/>
              </a:ext>
            </a:extLst>
          </p:cNvPr>
          <p:cNvSpPr txBox="1"/>
          <p:nvPr/>
        </p:nvSpPr>
        <p:spPr>
          <a:xfrm>
            <a:off x="7835848" y="1604219"/>
            <a:ext cx="25824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grpSp>
        <p:nvGrpSpPr>
          <p:cNvPr id="188" name="Group 9" descr="Public subnet group.">
            <a:extLst>
              <a:ext uri="{FF2B5EF4-FFF2-40B4-BE49-F238E27FC236}">
                <a16:creationId xmlns:a16="http://schemas.microsoft.com/office/drawing/2014/main" id="{533DD6B0-9BE8-486D-AEFB-9147C4D888EC}"/>
              </a:ext>
            </a:extLst>
          </p:cNvPr>
          <p:cNvGrpSpPr/>
          <p:nvPr/>
        </p:nvGrpSpPr>
        <p:grpSpPr>
          <a:xfrm>
            <a:off x="3606804" y="4493374"/>
            <a:ext cx="1783618" cy="1104532"/>
            <a:chOff x="5926502" y="2618865"/>
            <a:chExt cx="2035924" cy="1025288"/>
          </a:xfrm>
        </p:grpSpPr>
        <p:sp>
          <p:nvSpPr>
            <p:cNvPr id="189" name="Rectangle 73">
              <a:extLst>
                <a:ext uri="{FF2B5EF4-FFF2-40B4-BE49-F238E27FC236}">
                  <a16:creationId xmlns:a16="http://schemas.microsoft.com/office/drawing/2014/main" id="{4B03ECFC-8854-4C68-AFE7-48C32657810F}"/>
                </a:ext>
              </a:extLst>
            </p:cNvPr>
            <p:cNvSpPr/>
            <p:nvPr/>
          </p:nvSpPr>
          <p:spPr>
            <a:xfrm>
              <a:off x="5926502" y="2618865"/>
              <a:ext cx="2035924" cy="1025288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Public subnet</a:t>
              </a:r>
            </a:p>
          </p:txBody>
        </p:sp>
        <p:pic>
          <p:nvPicPr>
            <p:cNvPr id="190" name="Graphic 74" descr="Public subnet group icon. ">
              <a:extLst>
                <a:ext uri="{FF2B5EF4-FFF2-40B4-BE49-F238E27FC236}">
                  <a16:creationId xmlns:a16="http://schemas.microsoft.com/office/drawing/2014/main" id="{5BA789C7-EE1A-4004-AFB3-BD7BA3536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5926503" y="2618865"/>
              <a:ext cx="377682" cy="327738"/>
            </a:xfrm>
            <a:prstGeom prst="rect">
              <a:avLst/>
            </a:prstGeom>
          </p:spPr>
        </p:pic>
      </p:grpSp>
      <p:grpSp>
        <p:nvGrpSpPr>
          <p:cNvPr id="191" name="Group 8" descr="Private subnet group.">
            <a:extLst>
              <a:ext uri="{FF2B5EF4-FFF2-40B4-BE49-F238E27FC236}">
                <a16:creationId xmlns:a16="http://schemas.microsoft.com/office/drawing/2014/main" id="{3243D738-7504-4A56-9F84-AB51EF2E673C}"/>
              </a:ext>
            </a:extLst>
          </p:cNvPr>
          <p:cNvGrpSpPr/>
          <p:nvPr/>
        </p:nvGrpSpPr>
        <p:grpSpPr>
          <a:xfrm>
            <a:off x="9263646" y="4497457"/>
            <a:ext cx="1617055" cy="1101601"/>
            <a:chOff x="4215623" y="2618865"/>
            <a:chExt cx="1765300" cy="889002"/>
          </a:xfrm>
        </p:grpSpPr>
        <p:sp>
          <p:nvSpPr>
            <p:cNvPr id="192" name="Rectangle 71">
              <a:extLst>
                <a:ext uri="{FF2B5EF4-FFF2-40B4-BE49-F238E27FC236}">
                  <a16:creationId xmlns:a16="http://schemas.microsoft.com/office/drawing/2014/main" id="{7C1E1B4B-A787-4ADF-8225-76B2DDD383E1}"/>
                </a:ext>
              </a:extLst>
            </p:cNvPr>
            <p:cNvSpPr/>
            <p:nvPr/>
          </p:nvSpPr>
          <p:spPr>
            <a:xfrm>
              <a:off x="4215623" y="2618865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Private subnet</a:t>
              </a:r>
            </a:p>
          </p:txBody>
        </p:sp>
        <p:pic>
          <p:nvPicPr>
            <p:cNvPr id="193" name="Graphic 72" descr="Private subnet group icon. ">
              <a:extLst>
                <a:ext uri="{FF2B5EF4-FFF2-40B4-BE49-F238E27FC236}">
                  <a16:creationId xmlns:a16="http://schemas.microsoft.com/office/drawing/2014/main" id="{7F9A18C1-1FEE-46F9-ABD5-90DFB5BA7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/>
          </p:blipFill>
          <p:spPr>
            <a:xfrm>
              <a:off x="4215623" y="2618866"/>
              <a:ext cx="347750" cy="282974"/>
            </a:xfrm>
            <a:prstGeom prst="rect">
              <a:avLst/>
            </a:prstGeom>
          </p:spPr>
        </p:pic>
      </p:grpSp>
      <p:grpSp>
        <p:nvGrpSpPr>
          <p:cNvPr id="194" name="Group 8" descr="Private subnet group.">
            <a:extLst>
              <a:ext uri="{FF2B5EF4-FFF2-40B4-BE49-F238E27FC236}">
                <a16:creationId xmlns:a16="http://schemas.microsoft.com/office/drawing/2014/main" id="{331F65DE-1E0F-461E-B53B-B5DB56DEBA82}"/>
              </a:ext>
            </a:extLst>
          </p:cNvPr>
          <p:cNvGrpSpPr/>
          <p:nvPr/>
        </p:nvGrpSpPr>
        <p:grpSpPr>
          <a:xfrm>
            <a:off x="7300646" y="4482965"/>
            <a:ext cx="1904066" cy="1101602"/>
            <a:chOff x="4215623" y="2618865"/>
            <a:chExt cx="1765300" cy="889002"/>
          </a:xfrm>
        </p:grpSpPr>
        <p:sp>
          <p:nvSpPr>
            <p:cNvPr id="195" name="Rectangle 71">
              <a:extLst>
                <a:ext uri="{FF2B5EF4-FFF2-40B4-BE49-F238E27FC236}">
                  <a16:creationId xmlns:a16="http://schemas.microsoft.com/office/drawing/2014/main" id="{C946D5B4-C2EE-4AE6-9BA9-B59388D7DB4F}"/>
                </a:ext>
              </a:extLst>
            </p:cNvPr>
            <p:cNvSpPr/>
            <p:nvPr/>
          </p:nvSpPr>
          <p:spPr>
            <a:xfrm>
              <a:off x="4215623" y="2618865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6" name="Graphic 72" descr="Private subnet group icon. ">
              <a:extLst>
                <a:ext uri="{FF2B5EF4-FFF2-40B4-BE49-F238E27FC236}">
                  <a16:creationId xmlns:a16="http://schemas.microsoft.com/office/drawing/2014/main" id="{49BBC6FD-5F67-4891-8DC6-D04A0F672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/>
          </p:blipFill>
          <p:spPr>
            <a:xfrm>
              <a:off x="4215623" y="2618865"/>
              <a:ext cx="310196" cy="279407"/>
            </a:xfrm>
            <a:prstGeom prst="rect">
              <a:avLst/>
            </a:prstGeom>
          </p:spPr>
        </p:pic>
      </p:grpSp>
      <p:sp>
        <p:nvSpPr>
          <p:cNvPr id="197" name="TextBox 23">
            <a:extLst>
              <a:ext uri="{FF2B5EF4-FFF2-40B4-BE49-F238E27FC236}">
                <a16:creationId xmlns:a16="http://schemas.microsoft.com/office/drawing/2014/main" id="{1284B6AC-00FD-47B5-A76D-CF9F4928D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06364" y="5156430"/>
            <a:ext cx="11910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EFS mount target</a:t>
            </a:r>
          </a:p>
        </p:txBody>
      </p:sp>
      <p:sp>
        <p:nvSpPr>
          <p:cNvPr id="198" name="TextBox 16">
            <a:extLst>
              <a:ext uri="{FF2B5EF4-FFF2-40B4-BE49-F238E27FC236}">
                <a16:creationId xmlns:a16="http://schemas.microsoft.com/office/drawing/2014/main" id="{3418932C-1628-4D6C-A355-CA9E4DBE25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8819" y="5233990"/>
            <a:ext cx="104149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Webserver </a:t>
            </a:r>
          </a:p>
          <a:p>
            <a:pPr algn="ctr" eaLnBrk="1" hangingPunct="1"/>
            <a: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Instances</a:t>
            </a:r>
          </a:p>
        </p:txBody>
      </p:sp>
      <p:pic>
        <p:nvPicPr>
          <p:cNvPr id="199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9A2646B1-4C39-4CC5-A19D-4FD3BEB2D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 bwMode="auto">
          <a:xfrm>
            <a:off x="8147904" y="4692722"/>
            <a:ext cx="370112" cy="37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TextBox 9">
            <a:extLst>
              <a:ext uri="{FF2B5EF4-FFF2-40B4-BE49-F238E27FC236}">
                <a16:creationId xmlns:a16="http://schemas.microsoft.com/office/drawing/2014/main" id="{16733078-4568-4851-9076-2BA8CDF910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0990" y="5026269"/>
            <a:ext cx="1191000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standby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instance</a:t>
            </a:r>
          </a:p>
        </p:txBody>
      </p:sp>
      <p:sp>
        <p:nvSpPr>
          <p:cNvPr id="201" name="Rectangle 62" descr="Availability Zone group.">
            <a:extLst>
              <a:ext uri="{FF2B5EF4-FFF2-40B4-BE49-F238E27FC236}">
                <a16:creationId xmlns:a16="http://schemas.microsoft.com/office/drawing/2014/main" id="{EBE271E1-94BC-4446-B1B9-56986D3FA1B5}"/>
              </a:ext>
            </a:extLst>
          </p:cNvPr>
          <p:cNvSpPr/>
          <p:nvPr/>
        </p:nvSpPr>
        <p:spPr>
          <a:xfrm>
            <a:off x="3543509" y="4406252"/>
            <a:ext cx="7398583" cy="1463269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569AF88E-31ED-41A2-8905-8974EB65B8A3}"/>
              </a:ext>
            </a:extLst>
          </p:cNvPr>
          <p:cNvSpPr txBox="1"/>
          <p:nvPr/>
        </p:nvSpPr>
        <p:spPr>
          <a:xfrm>
            <a:off x="5901613" y="4504119"/>
            <a:ext cx="15500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837D5D05-A0A7-48FB-BDB3-E03B3C0007E5}"/>
              </a:ext>
            </a:extLst>
          </p:cNvPr>
          <p:cNvSpPr txBox="1"/>
          <p:nvPr/>
        </p:nvSpPr>
        <p:spPr>
          <a:xfrm>
            <a:off x="7725271" y="4460973"/>
            <a:ext cx="25824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04" name="Graphic 75" descr="NAT gateway resource icon for the Amazon VPC service.&#10;">
            <a:extLst>
              <a:ext uri="{FF2B5EF4-FFF2-40B4-BE49-F238E27FC236}">
                <a16:creationId xmlns:a16="http://schemas.microsoft.com/office/drawing/2014/main" id="{0C95B312-5FB3-4C67-B7F9-7267CB3B192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255229" y="4909261"/>
            <a:ext cx="426841" cy="426841"/>
          </a:xfrm>
          <a:prstGeom prst="rect">
            <a:avLst/>
          </a:prstGeom>
        </p:spPr>
      </p:pic>
      <p:sp>
        <p:nvSpPr>
          <p:cNvPr id="205" name="TextBox 17">
            <a:extLst>
              <a:ext uri="{FF2B5EF4-FFF2-40B4-BE49-F238E27FC236}">
                <a16:creationId xmlns:a16="http://schemas.microsoft.com/office/drawing/2014/main" id="{7B9C1AFB-4B7B-47ED-B30D-61A166403F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7474" y="5326351"/>
            <a:ext cx="11527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206" name="Graphic 44" descr="Instances instance icon for the Amazon EC2 service.">
            <a:extLst>
              <a:ext uri="{FF2B5EF4-FFF2-40B4-BE49-F238E27FC236}">
                <a16:creationId xmlns:a16="http://schemas.microsoft.com/office/drawing/2014/main" id="{A32E4FDA-3FCF-47F2-B177-2E77B994C4C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224220" y="4881718"/>
            <a:ext cx="426841" cy="426841"/>
          </a:xfrm>
          <a:prstGeom prst="rect">
            <a:avLst/>
          </a:prstGeom>
        </p:spPr>
      </p:pic>
      <p:grpSp>
        <p:nvGrpSpPr>
          <p:cNvPr id="207" name="Group 8" descr="Private subnet group.">
            <a:extLst>
              <a:ext uri="{FF2B5EF4-FFF2-40B4-BE49-F238E27FC236}">
                <a16:creationId xmlns:a16="http://schemas.microsoft.com/office/drawing/2014/main" id="{FB2C5245-1577-444E-9422-680CC5EFA737}"/>
              </a:ext>
            </a:extLst>
          </p:cNvPr>
          <p:cNvGrpSpPr/>
          <p:nvPr/>
        </p:nvGrpSpPr>
        <p:grpSpPr>
          <a:xfrm>
            <a:off x="5594597" y="4492201"/>
            <a:ext cx="1599261" cy="1104532"/>
            <a:chOff x="4215623" y="2618865"/>
            <a:chExt cx="1765300" cy="1086490"/>
          </a:xfrm>
        </p:grpSpPr>
        <p:sp>
          <p:nvSpPr>
            <p:cNvPr id="208" name="Rectangle 71">
              <a:extLst>
                <a:ext uri="{FF2B5EF4-FFF2-40B4-BE49-F238E27FC236}">
                  <a16:creationId xmlns:a16="http://schemas.microsoft.com/office/drawing/2014/main" id="{4A727B90-01FA-4DDB-8AFF-46585DBBF60C}"/>
                </a:ext>
              </a:extLst>
            </p:cNvPr>
            <p:cNvSpPr/>
            <p:nvPr/>
          </p:nvSpPr>
          <p:spPr>
            <a:xfrm>
              <a:off x="4215623" y="2618865"/>
              <a:ext cx="1765300" cy="1086490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09" name="Graphic 72" descr="Private subnet group icon. ">
              <a:extLst>
                <a:ext uri="{FF2B5EF4-FFF2-40B4-BE49-F238E27FC236}">
                  <a16:creationId xmlns:a16="http://schemas.microsoft.com/office/drawing/2014/main" id="{AC606E83-B65A-479D-AEF8-922500852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/>
          </p:blipFill>
          <p:spPr>
            <a:xfrm>
              <a:off x="4215623" y="2618866"/>
              <a:ext cx="332089" cy="280369"/>
            </a:xfrm>
            <a:prstGeom prst="rect">
              <a:avLst/>
            </a:prstGeom>
          </p:spPr>
        </p:pic>
      </p:grpSp>
      <p:sp>
        <p:nvSpPr>
          <p:cNvPr id="210" name="TextBox 209">
            <a:extLst>
              <a:ext uri="{FF2B5EF4-FFF2-40B4-BE49-F238E27FC236}">
                <a16:creationId xmlns:a16="http://schemas.microsoft.com/office/drawing/2014/main" id="{38B79C76-864F-4564-9DD6-E8AEABF19A3C}"/>
              </a:ext>
            </a:extLst>
          </p:cNvPr>
          <p:cNvSpPr txBox="1"/>
          <p:nvPr/>
        </p:nvSpPr>
        <p:spPr>
          <a:xfrm rot="16200000">
            <a:off x="2396739" y="4799924"/>
            <a:ext cx="171358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Zone 2c</a:t>
            </a:r>
          </a:p>
        </p:txBody>
      </p:sp>
      <p:pic>
        <p:nvPicPr>
          <p:cNvPr id="211" name="Graphic 42" descr="File system resource icon for the Amazon EFS service.">
            <a:extLst>
              <a:ext uri="{FF2B5EF4-FFF2-40B4-BE49-F238E27FC236}">
                <a16:creationId xmlns:a16="http://schemas.microsoft.com/office/drawing/2014/main" id="{14D779F8-23CB-42C9-B65C-1FDCA9572DA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988444" y="4787291"/>
            <a:ext cx="426841" cy="426841"/>
          </a:xfrm>
          <a:prstGeom prst="rect">
            <a:avLst/>
          </a:prstGeom>
        </p:spPr>
      </p:pic>
      <p:sp>
        <p:nvSpPr>
          <p:cNvPr id="214" name="TextBox 12">
            <a:extLst>
              <a:ext uri="{FF2B5EF4-FFF2-40B4-BE49-F238E27FC236}">
                <a16:creationId xmlns:a16="http://schemas.microsoft.com/office/drawing/2014/main" id="{42A60C10-D30E-4512-8401-B83599F99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9282" y="3251467"/>
            <a:ext cx="151352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70C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www.jasonyou.store</a:t>
            </a:r>
          </a:p>
        </p:txBody>
      </p:sp>
      <p:sp>
        <p:nvSpPr>
          <p:cNvPr id="215" name="TextBox 12">
            <a:extLst>
              <a:ext uri="{FF2B5EF4-FFF2-40B4-BE49-F238E27FC236}">
                <a16:creationId xmlns:a16="http://schemas.microsoft.com/office/drawing/2014/main" id="{4B02B493-53AD-4F5E-AAEF-E69A61D453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332" y="4568686"/>
            <a:ext cx="15839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solidFill>
                  <a:srgbClr val="0070C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Failover</a:t>
            </a:r>
          </a:p>
          <a:p>
            <a:pPr algn="ctr" eaLnBrk="1" hangingPunct="1"/>
            <a:r>
              <a:rPr lang="en-US" altLang="en-US" sz="1000" dirty="0">
                <a:solidFill>
                  <a:srgbClr val="0070C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Secondary</a:t>
            </a:r>
          </a:p>
        </p:txBody>
      </p:sp>
      <p:sp>
        <p:nvSpPr>
          <p:cNvPr id="216" name="TextBox 12">
            <a:extLst>
              <a:ext uri="{FF2B5EF4-FFF2-40B4-BE49-F238E27FC236}">
                <a16:creationId xmlns:a16="http://schemas.microsoft.com/office/drawing/2014/main" id="{40A15466-0E74-4DC9-82C6-5041AD1CF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8989" y="3601793"/>
            <a:ext cx="15839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solidFill>
                  <a:srgbClr val="0070C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Failover</a:t>
            </a:r>
          </a:p>
          <a:p>
            <a:pPr algn="ctr" eaLnBrk="1" hangingPunct="1"/>
            <a:r>
              <a:rPr lang="en-US" altLang="en-US" sz="1000" dirty="0">
                <a:solidFill>
                  <a:srgbClr val="0070C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Primary</a:t>
            </a:r>
          </a:p>
        </p:txBody>
      </p:sp>
      <p:cxnSp>
        <p:nvCxnSpPr>
          <p:cNvPr id="217" name="Straight Arrow Connector 103">
            <a:extLst>
              <a:ext uri="{FF2B5EF4-FFF2-40B4-BE49-F238E27FC236}">
                <a16:creationId xmlns:a16="http://schemas.microsoft.com/office/drawing/2014/main" id="{7199E3B5-548D-499F-9F10-30A981EE618D}"/>
              </a:ext>
            </a:extLst>
          </p:cNvPr>
          <p:cNvCxnSpPr>
            <a:cxnSpLocks/>
            <a:stCxn id="216" idx="3"/>
          </p:cNvCxnSpPr>
          <p:nvPr/>
        </p:nvCxnSpPr>
        <p:spPr>
          <a:xfrm>
            <a:off x="3062925" y="3801848"/>
            <a:ext cx="1180434" cy="1166893"/>
          </a:xfrm>
          <a:prstGeom prst="straightConnector1">
            <a:avLst/>
          </a:prstGeom>
          <a:ln w="15875">
            <a:solidFill>
              <a:schemeClr val="tx1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55" descr="Left pointing horizontal arrow. ">
            <a:extLst>
              <a:ext uri="{FF2B5EF4-FFF2-40B4-BE49-F238E27FC236}">
                <a16:creationId xmlns:a16="http://schemas.microsoft.com/office/drawing/2014/main" id="{A1E96FC4-6D8B-4832-8D5C-E21D100BA2FD}"/>
              </a:ext>
            </a:extLst>
          </p:cNvPr>
          <p:cNvCxnSpPr>
            <a:cxnSpLocks/>
          </p:cNvCxnSpPr>
          <p:nvPr/>
        </p:nvCxnSpPr>
        <p:spPr>
          <a:xfrm>
            <a:off x="4858579" y="5097524"/>
            <a:ext cx="1167600" cy="1"/>
          </a:xfrm>
          <a:prstGeom prst="straightConnector1">
            <a:avLst/>
          </a:prstGeom>
          <a:ln w="15875">
            <a:solidFill>
              <a:schemeClr val="tx1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52" descr="Double pointing horizontal arrow.">
            <a:extLst>
              <a:ext uri="{FF2B5EF4-FFF2-40B4-BE49-F238E27FC236}">
                <a16:creationId xmlns:a16="http://schemas.microsoft.com/office/drawing/2014/main" id="{C53270FA-1FC2-46D1-A683-471AB1248C2C}"/>
              </a:ext>
            </a:extLst>
          </p:cNvPr>
          <p:cNvCxnSpPr>
            <a:cxnSpLocks/>
          </p:cNvCxnSpPr>
          <p:nvPr/>
        </p:nvCxnSpPr>
        <p:spPr>
          <a:xfrm>
            <a:off x="6965098" y="2070639"/>
            <a:ext cx="938933" cy="1"/>
          </a:xfrm>
          <a:prstGeom prst="straightConnector1">
            <a:avLst/>
          </a:prstGeom>
          <a:ln w="15875">
            <a:solidFill>
              <a:schemeClr val="tx1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52" descr="Double pointing horizontal arrow.">
            <a:extLst>
              <a:ext uri="{FF2B5EF4-FFF2-40B4-BE49-F238E27FC236}">
                <a16:creationId xmlns:a16="http://schemas.microsoft.com/office/drawing/2014/main" id="{1A2C82C4-8F57-4CD2-97A1-524DFD233EE6}"/>
              </a:ext>
            </a:extLst>
          </p:cNvPr>
          <p:cNvCxnSpPr>
            <a:cxnSpLocks/>
          </p:cNvCxnSpPr>
          <p:nvPr/>
        </p:nvCxnSpPr>
        <p:spPr>
          <a:xfrm>
            <a:off x="6773867" y="5052166"/>
            <a:ext cx="938933" cy="1"/>
          </a:xfrm>
          <a:prstGeom prst="straightConnector1">
            <a:avLst/>
          </a:prstGeom>
          <a:ln w="15875">
            <a:solidFill>
              <a:schemeClr val="tx1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Freeform 24" descr="The lambda service also points back to the Third party Git repository.">
            <a:extLst>
              <a:ext uri="{FF2B5EF4-FFF2-40B4-BE49-F238E27FC236}">
                <a16:creationId xmlns:a16="http://schemas.microsoft.com/office/drawing/2014/main" id="{D3D3F4FE-29BE-4095-8E99-9EEDE234C04E}"/>
              </a:ext>
            </a:extLst>
          </p:cNvPr>
          <p:cNvSpPr/>
          <p:nvPr/>
        </p:nvSpPr>
        <p:spPr>
          <a:xfrm>
            <a:off x="6405345" y="5652195"/>
            <a:ext cx="3879856" cy="160817"/>
          </a:xfrm>
          <a:custGeom>
            <a:avLst/>
            <a:gdLst>
              <a:gd name="connsiteX0" fmla="*/ 4241800 w 4241800"/>
              <a:gd name="connsiteY0" fmla="*/ 177800 h 889000"/>
              <a:gd name="connsiteX1" fmla="*/ 4241800 w 4241800"/>
              <a:gd name="connsiteY1" fmla="*/ 889000 h 889000"/>
              <a:gd name="connsiteX2" fmla="*/ 0 w 4241800"/>
              <a:gd name="connsiteY2" fmla="*/ 889000 h 889000"/>
              <a:gd name="connsiteX3" fmla="*/ 0 w 4241800"/>
              <a:gd name="connsiteY3" fmla="*/ 711200 h 889000"/>
              <a:gd name="connsiteX4" fmla="*/ 0 w 4241800"/>
              <a:gd name="connsiteY4" fmla="*/ 0 h 88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1800" h="889000">
                <a:moveTo>
                  <a:pt x="4241800" y="177800"/>
                </a:moveTo>
                <a:lnTo>
                  <a:pt x="4241800" y="889000"/>
                </a:lnTo>
                <a:lnTo>
                  <a:pt x="0" y="889000"/>
                </a:lnTo>
                <a:lnTo>
                  <a:pt x="0" y="711200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chemeClr val="tx1"/>
            </a:solidFill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2" name="Freeform 24" descr="The lambda service also points back to the Third party Git repository.">
            <a:extLst>
              <a:ext uri="{FF2B5EF4-FFF2-40B4-BE49-F238E27FC236}">
                <a16:creationId xmlns:a16="http://schemas.microsoft.com/office/drawing/2014/main" id="{259E6356-5FA3-4E99-B3CD-1F91660483C6}"/>
              </a:ext>
            </a:extLst>
          </p:cNvPr>
          <p:cNvSpPr/>
          <p:nvPr/>
        </p:nvSpPr>
        <p:spPr>
          <a:xfrm rot="10800000">
            <a:off x="6544124" y="1246621"/>
            <a:ext cx="3727578" cy="409896"/>
          </a:xfrm>
          <a:custGeom>
            <a:avLst/>
            <a:gdLst>
              <a:gd name="connsiteX0" fmla="*/ 4241800 w 4241800"/>
              <a:gd name="connsiteY0" fmla="*/ 177800 h 889000"/>
              <a:gd name="connsiteX1" fmla="*/ 4241800 w 4241800"/>
              <a:gd name="connsiteY1" fmla="*/ 889000 h 889000"/>
              <a:gd name="connsiteX2" fmla="*/ 0 w 4241800"/>
              <a:gd name="connsiteY2" fmla="*/ 889000 h 889000"/>
              <a:gd name="connsiteX3" fmla="*/ 0 w 4241800"/>
              <a:gd name="connsiteY3" fmla="*/ 711200 h 889000"/>
              <a:gd name="connsiteX4" fmla="*/ 0 w 4241800"/>
              <a:gd name="connsiteY4" fmla="*/ 0 h 88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1800" h="889000">
                <a:moveTo>
                  <a:pt x="4241800" y="177800"/>
                </a:moveTo>
                <a:lnTo>
                  <a:pt x="4241800" y="889000"/>
                </a:lnTo>
                <a:lnTo>
                  <a:pt x="0" y="889000"/>
                </a:lnTo>
                <a:lnTo>
                  <a:pt x="0" y="711200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chemeClr val="tx1"/>
            </a:solidFill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6" name="Straight Arrow Connector 77" descr="Down pointing vertical arrow.">
            <a:extLst>
              <a:ext uri="{FF2B5EF4-FFF2-40B4-BE49-F238E27FC236}">
                <a16:creationId xmlns:a16="http://schemas.microsoft.com/office/drawing/2014/main" id="{CC6A04E2-02AE-4F0D-A74C-87A8E1B6166A}"/>
              </a:ext>
            </a:extLst>
          </p:cNvPr>
          <p:cNvCxnSpPr>
            <a:cxnSpLocks/>
          </p:cNvCxnSpPr>
          <p:nvPr/>
        </p:nvCxnSpPr>
        <p:spPr>
          <a:xfrm flipV="1">
            <a:off x="401599" y="4323907"/>
            <a:ext cx="1" cy="54266"/>
          </a:xfrm>
          <a:prstGeom prst="straightConnector1">
            <a:avLst/>
          </a:prstGeom>
          <a:ln w="15875">
            <a:solidFill>
              <a:schemeClr val="tx1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Freeform 59" descr="Ninety degree arrow pointing up to the right.">
            <a:extLst>
              <a:ext uri="{FF2B5EF4-FFF2-40B4-BE49-F238E27FC236}">
                <a16:creationId xmlns:a16="http://schemas.microsoft.com/office/drawing/2014/main" id="{9E666D5A-B76F-4989-9A86-3B99AEDECBFB}"/>
              </a:ext>
            </a:extLst>
          </p:cNvPr>
          <p:cNvSpPr/>
          <p:nvPr/>
        </p:nvSpPr>
        <p:spPr>
          <a:xfrm flipH="1">
            <a:off x="5927389" y="2417427"/>
            <a:ext cx="158612" cy="792227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28" name="Freeform 61" descr="Ninety degree arrow pointing down to the right.">
            <a:extLst>
              <a:ext uri="{FF2B5EF4-FFF2-40B4-BE49-F238E27FC236}">
                <a16:creationId xmlns:a16="http://schemas.microsoft.com/office/drawing/2014/main" id="{8795070F-8E40-4725-997C-EB79527C6D3C}"/>
              </a:ext>
            </a:extLst>
          </p:cNvPr>
          <p:cNvSpPr/>
          <p:nvPr/>
        </p:nvSpPr>
        <p:spPr>
          <a:xfrm flipH="1" flipV="1">
            <a:off x="5927389" y="3842519"/>
            <a:ext cx="197580" cy="1082089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275" name="Straight Arrow Connector 77" descr="Down pointing vertical arrow.">
            <a:extLst>
              <a:ext uri="{FF2B5EF4-FFF2-40B4-BE49-F238E27FC236}">
                <a16:creationId xmlns:a16="http://schemas.microsoft.com/office/drawing/2014/main" id="{EDAB87E6-E3AE-4ED9-9898-178D400212A8}"/>
              </a:ext>
            </a:extLst>
          </p:cNvPr>
          <p:cNvCxnSpPr>
            <a:cxnSpLocks/>
          </p:cNvCxnSpPr>
          <p:nvPr/>
        </p:nvCxnSpPr>
        <p:spPr>
          <a:xfrm flipV="1">
            <a:off x="6544124" y="1293390"/>
            <a:ext cx="0" cy="384282"/>
          </a:xfrm>
          <a:prstGeom prst="straightConnector1">
            <a:avLst/>
          </a:prstGeom>
          <a:ln w="15875">
            <a:solidFill>
              <a:schemeClr val="tx1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76" descr="Up pointing vertical arrow.">
            <a:extLst>
              <a:ext uri="{FF2B5EF4-FFF2-40B4-BE49-F238E27FC236}">
                <a16:creationId xmlns:a16="http://schemas.microsoft.com/office/drawing/2014/main" id="{6F46CFCB-675A-42FF-9432-3C1262649AC0}"/>
              </a:ext>
            </a:extLst>
          </p:cNvPr>
          <p:cNvCxnSpPr>
            <a:cxnSpLocks/>
            <a:stCxn id="221" idx="1"/>
          </p:cNvCxnSpPr>
          <p:nvPr/>
        </p:nvCxnSpPr>
        <p:spPr>
          <a:xfrm flipV="1">
            <a:off x="10285201" y="5552082"/>
            <a:ext cx="0" cy="26093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74" descr="Up and down pointing vertical arrow.">
            <a:extLst>
              <a:ext uri="{FF2B5EF4-FFF2-40B4-BE49-F238E27FC236}">
                <a16:creationId xmlns:a16="http://schemas.microsoft.com/office/drawing/2014/main" id="{9490A5F2-C8BB-49C7-95E6-2F8A89957188}"/>
              </a:ext>
            </a:extLst>
          </p:cNvPr>
          <p:cNvCxnSpPr>
            <a:cxnSpLocks/>
          </p:cNvCxnSpPr>
          <p:nvPr/>
        </p:nvCxnSpPr>
        <p:spPr>
          <a:xfrm flipH="1" flipV="1">
            <a:off x="10328597" y="3842520"/>
            <a:ext cx="14316" cy="726166"/>
          </a:xfrm>
          <a:prstGeom prst="straightConnector1">
            <a:avLst/>
          </a:prstGeom>
          <a:ln w="15875">
            <a:solidFill>
              <a:schemeClr val="tx1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74" descr="Up and down pointing vertical arrow.">
            <a:extLst>
              <a:ext uri="{FF2B5EF4-FFF2-40B4-BE49-F238E27FC236}">
                <a16:creationId xmlns:a16="http://schemas.microsoft.com/office/drawing/2014/main" id="{67373227-C34F-4084-BCDD-C5F0A9C91E36}"/>
              </a:ext>
            </a:extLst>
          </p:cNvPr>
          <p:cNvCxnSpPr>
            <a:cxnSpLocks/>
          </p:cNvCxnSpPr>
          <p:nvPr/>
        </p:nvCxnSpPr>
        <p:spPr>
          <a:xfrm flipV="1">
            <a:off x="10328597" y="2646766"/>
            <a:ext cx="81" cy="595513"/>
          </a:xfrm>
          <a:prstGeom prst="straightConnector1">
            <a:avLst/>
          </a:prstGeom>
          <a:ln w="15875">
            <a:solidFill>
              <a:schemeClr val="tx1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97">
            <a:extLst>
              <a:ext uri="{FF2B5EF4-FFF2-40B4-BE49-F238E27FC236}">
                <a16:creationId xmlns:a16="http://schemas.microsoft.com/office/drawing/2014/main" id="{EDC34674-AAA5-448A-8292-A82A9E72CC0D}"/>
              </a:ext>
            </a:extLst>
          </p:cNvPr>
          <p:cNvCxnSpPr>
            <a:cxnSpLocks/>
          </p:cNvCxnSpPr>
          <p:nvPr/>
        </p:nvCxnSpPr>
        <p:spPr>
          <a:xfrm flipH="1">
            <a:off x="3534985" y="2583684"/>
            <a:ext cx="573698" cy="497215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>
          <a:extLst>
            <a:ext uri="{FF2B5EF4-FFF2-40B4-BE49-F238E27FC236}">
              <a16:creationId xmlns:a16="http://schemas.microsoft.com/office/drawing/2014/main" id="{FF916C28-F1C9-8F37-7515-316502E7F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>
            <a:extLst>
              <a:ext uri="{FF2B5EF4-FFF2-40B4-BE49-F238E27FC236}">
                <a16:creationId xmlns:a16="http://schemas.microsoft.com/office/drawing/2014/main" id="{73C15B24-3771-9D14-4520-691B9C2E877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424286" y="2637493"/>
            <a:ext cx="3481846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None/>
            </a:pPr>
            <a:r>
              <a:rPr lang="en-US" altLang="ko-KR" sz="4000" i="0" u="none" strike="noStrike" cap="none" dirty="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002. </a:t>
            </a:r>
            <a:r>
              <a:rPr lang="ko-KR" altLang="en-US" sz="4000" dirty="0">
                <a:solidFill>
                  <a:srgbClr val="0C0C0C"/>
                </a:solidFill>
              </a:rPr>
              <a:t>구축 과정</a:t>
            </a:r>
            <a:br>
              <a:rPr lang="en-US" altLang="ko-KR" sz="2800" i="0" u="none" strike="noStrike" cap="none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</a:br>
            <a:endParaRPr sz="3959" dirty="0"/>
          </a:p>
        </p:txBody>
      </p:sp>
    </p:spTree>
    <p:extLst>
      <p:ext uri="{BB962C8B-B14F-4D97-AF65-F5344CB8AC3E}">
        <p14:creationId xmlns:p14="http://schemas.microsoft.com/office/powerpoint/2010/main" val="3116895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2A3B011E-8C4C-A7E1-5C67-B69B7A056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>
            <a:extLst>
              <a:ext uri="{FF2B5EF4-FFF2-40B4-BE49-F238E27FC236}">
                <a16:creationId xmlns:a16="http://schemas.microsoft.com/office/drawing/2014/main" id="{CD5E47A8-1CDF-CAEA-259D-CDE7BA2BB89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 altLang="ko-KR" dirty="0" err="1"/>
              <a:t>VPC</a:t>
            </a:r>
            <a:r>
              <a:rPr lang="en-US" altLang="ko-KR" dirty="0"/>
              <a:t> </a:t>
            </a:r>
            <a:r>
              <a:rPr lang="ko-KR" altLang="en-US" dirty="0"/>
              <a:t>네트워크 구성</a:t>
            </a:r>
            <a:endParaRPr sz="1800" b="0" dirty="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grpSp>
        <p:nvGrpSpPr>
          <p:cNvPr id="4" name="aGroupIcon" descr="Example of AWS Cloud group, represented as a rectangle with AWS logo at the top left, and AWS Cloud as a title.">
            <a:extLst>
              <a:ext uri="{FF2B5EF4-FFF2-40B4-BE49-F238E27FC236}">
                <a16:creationId xmlns:a16="http://schemas.microsoft.com/office/drawing/2014/main" id="{0B5D5AB8-0C37-A9D7-A22C-2101C614ECF1}"/>
              </a:ext>
            </a:extLst>
          </p:cNvPr>
          <p:cNvGrpSpPr/>
          <p:nvPr/>
        </p:nvGrpSpPr>
        <p:grpSpPr>
          <a:xfrm>
            <a:off x="1192013" y="816126"/>
            <a:ext cx="10044630" cy="5432234"/>
            <a:chOff x="4670935" y="1060931"/>
            <a:chExt cx="7210426" cy="46863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6FE2BD2-8E73-0FF3-95EB-D5BA0BEE9376}"/>
                </a:ext>
              </a:extLst>
            </p:cNvPr>
            <p:cNvSpPr/>
            <p:nvPr/>
          </p:nvSpPr>
          <p:spPr bwMode="auto">
            <a:xfrm>
              <a:off x="4670936" y="1060931"/>
              <a:ext cx="7210425" cy="46863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" name="Graphic 37">
              <a:extLst>
                <a:ext uri="{FF2B5EF4-FFF2-40B4-BE49-F238E27FC236}">
                  <a16:creationId xmlns:a16="http://schemas.microsoft.com/office/drawing/2014/main" id="{896DEEB6-98AD-C49F-A929-7DCC6F341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4670935" y="1060931"/>
              <a:ext cx="423413" cy="423414"/>
            </a:xfrm>
            <a:prstGeom prst="rect">
              <a:avLst/>
            </a:prstGeom>
          </p:spPr>
        </p:pic>
      </p:grpSp>
      <p:grpSp>
        <p:nvGrpSpPr>
          <p:cNvPr id="11" name="Group 5" descr="Region group.">
            <a:extLst>
              <a:ext uri="{FF2B5EF4-FFF2-40B4-BE49-F238E27FC236}">
                <a16:creationId xmlns:a16="http://schemas.microsoft.com/office/drawing/2014/main" id="{4C5ADC9B-8946-4BE5-AFF2-D5C8DABCACF9}"/>
              </a:ext>
            </a:extLst>
          </p:cNvPr>
          <p:cNvGrpSpPr/>
          <p:nvPr/>
        </p:nvGrpSpPr>
        <p:grpSpPr>
          <a:xfrm>
            <a:off x="1945655" y="999092"/>
            <a:ext cx="9087303" cy="4992235"/>
            <a:chOff x="4215623" y="1512745"/>
            <a:chExt cx="8298651" cy="4470245"/>
          </a:xfrm>
        </p:grpSpPr>
        <p:sp>
          <p:nvSpPr>
            <p:cNvPr id="12" name="Rectangle 60" descr="Region group">
              <a:extLst>
                <a:ext uri="{FF2B5EF4-FFF2-40B4-BE49-F238E27FC236}">
                  <a16:creationId xmlns:a16="http://schemas.microsoft.com/office/drawing/2014/main" id="{43534C32-F771-6FCB-7E86-03A766336032}"/>
                </a:ext>
              </a:extLst>
            </p:cNvPr>
            <p:cNvSpPr/>
            <p:nvPr/>
          </p:nvSpPr>
          <p:spPr>
            <a:xfrm>
              <a:off x="4215623" y="1512745"/>
              <a:ext cx="8298651" cy="4470245"/>
            </a:xfrm>
            <a:prstGeom prst="rect">
              <a:avLst/>
            </a:prstGeom>
            <a:noFill/>
            <a:ln w="15875" cap="flat" cmpd="sng" algn="ctr">
              <a:solidFill>
                <a:srgbClr val="00A4A6"/>
              </a:solidFill>
              <a:prstDash val="sysDash"/>
              <a:miter lim="800000"/>
            </a:ln>
            <a:effectLst/>
          </p:spPr>
          <p:txBody>
            <a:bodyPr lIns="502920" tIns="9144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Region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(Seoul)</a:t>
              </a: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13" name="Graphic 61" descr="Region group icon.">
              <a:extLst>
                <a:ext uri="{FF2B5EF4-FFF2-40B4-BE49-F238E27FC236}">
                  <a16:creationId xmlns:a16="http://schemas.microsoft.com/office/drawing/2014/main" id="{AB10D0AC-9713-CF04-47AD-F955D3260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4215623" y="1512745"/>
              <a:ext cx="369217" cy="369217"/>
            </a:xfrm>
            <a:prstGeom prst="rect">
              <a:avLst/>
            </a:prstGeom>
          </p:spPr>
        </p:pic>
      </p:grpSp>
      <p:grpSp>
        <p:nvGrpSpPr>
          <p:cNvPr id="14" name="Group 7" descr="Virtual private cloud (VPC) group.">
            <a:extLst>
              <a:ext uri="{FF2B5EF4-FFF2-40B4-BE49-F238E27FC236}">
                <a16:creationId xmlns:a16="http://schemas.microsoft.com/office/drawing/2014/main" id="{F90E5B0D-AB91-094C-20C3-F314010A60F3}"/>
              </a:ext>
            </a:extLst>
          </p:cNvPr>
          <p:cNvGrpSpPr/>
          <p:nvPr/>
        </p:nvGrpSpPr>
        <p:grpSpPr>
          <a:xfrm>
            <a:off x="2987289" y="1096947"/>
            <a:ext cx="8012698" cy="4870593"/>
            <a:chOff x="2283291" y="2618865"/>
            <a:chExt cx="7396013" cy="4341860"/>
          </a:xfrm>
        </p:grpSpPr>
        <p:sp>
          <p:nvSpPr>
            <p:cNvPr id="15" name="Rectangle 69">
              <a:extLst>
                <a:ext uri="{FF2B5EF4-FFF2-40B4-BE49-F238E27FC236}">
                  <a16:creationId xmlns:a16="http://schemas.microsoft.com/office/drawing/2014/main" id="{B7FEFC42-1F14-E5FE-F863-956AD78CD639}"/>
                </a:ext>
              </a:extLst>
            </p:cNvPr>
            <p:cNvSpPr/>
            <p:nvPr/>
          </p:nvSpPr>
          <p:spPr>
            <a:xfrm>
              <a:off x="2283291" y="2618865"/>
              <a:ext cx="7396013" cy="4341860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VPC</a:t>
              </a:r>
            </a:p>
          </p:txBody>
        </p:sp>
        <p:pic>
          <p:nvPicPr>
            <p:cNvPr id="16" name="Graphic 70" descr="VPC group icon. ">
              <a:extLst>
                <a:ext uri="{FF2B5EF4-FFF2-40B4-BE49-F238E27FC236}">
                  <a16:creationId xmlns:a16="http://schemas.microsoft.com/office/drawing/2014/main" id="{61D0B883-5FE9-E4BF-A2AA-76495864C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2283292" y="2618865"/>
              <a:ext cx="381000" cy="381000"/>
            </a:xfrm>
            <a:prstGeom prst="rect">
              <a:avLst/>
            </a:prstGeom>
          </p:spPr>
        </p:pic>
      </p:grpSp>
      <p:grpSp>
        <p:nvGrpSpPr>
          <p:cNvPr id="17" name="Group 9" descr="Public subnet group.">
            <a:extLst>
              <a:ext uri="{FF2B5EF4-FFF2-40B4-BE49-F238E27FC236}">
                <a16:creationId xmlns:a16="http://schemas.microsoft.com/office/drawing/2014/main" id="{050ED859-7312-704E-F232-AEBD363F815F}"/>
              </a:ext>
            </a:extLst>
          </p:cNvPr>
          <p:cNvGrpSpPr/>
          <p:nvPr/>
        </p:nvGrpSpPr>
        <p:grpSpPr>
          <a:xfrm>
            <a:off x="3681819" y="1631000"/>
            <a:ext cx="1783618" cy="1104532"/>
            <a:chOff x="5926502" y="2618865"/>
            <a:chExt cx="2035924" cy="1025288"/>
          </a:xfrm>
        </p:grpSpPr>
        <p:sp>
          <p:nvSpPr>
            <p:cNvPr id="18" name="Rectangle 73">
              <a:extLst>
                <a:ext uri="{FF2B5EF4-FFF2-40B4-BE49-F238E27FC236}">
                  <a16:creationId xmlns:a16="http://schemas.microsoft.com/office/drawing/2014/main" id="{052D3573-209A-85DC-6C06-50600B4E4AEA}"/>
                </a:ext>
              </a:extLst>
            </p:cNvPr>
            <p:cNvSpPr/>
            <p:nvPr/>
          </p:nvSpPr>
          <p:spPr>
            <a:xfrm>
              <a:off x="5926502" y="2618865"/>
              <a:ext cx="2035924" cy="1025288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Public subnet</a:t>
              </a:r>
            </a:p>
          </p:txBody>
        </p:sp>
        <p:pic>
          <p:nvPicPr>
            <p:cNvPr id="19" name="Graphic 74" descr="Public subnet group icon. ">
              <a:extLst>
                <a:ext uri="{FF2B5EF4-FFF2-40B4-BE49-F238E27FC236}">
                  <a16:creationId xmlns:a16="http://schemas.microsoft.com/office/drawing/2014/main" id="{B551C9C1-10B2-E0BE-C26D-0DCF2721C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5926503" y="2618865"/>
              <a:ext cx="381000" cy="381000"/>
            </a:xfrm>
            <a:prstGeom prst="rect">
              <a:avLst/>
            </a:prstGeom>
          </p:spPr>
        </p:pic>
      </p:grpSp>
      <p:grpSp>
        <p:nvGrpSpPr>
          <p:cNvPr id="20" name="Group 8" descr="Private subnet group.">
            <a:extLst>
              <a:ext uri="{FF2B5EF4-FFF2-40B4-BE49-F238E27FC236}">
                <a16:creationId xmlns:a16="http://schemas.microsoft.com/office/drawing/2014/main" id="{91A5A019-B5A8-E5B6-88CD-C7EC6AE5F415}"/>
              </a:ext>
            </a:extLst>
          </p:cNvPr>
          <p:cNvGrpSpPr/>
          <p:nvPr/>
        </p:nvGrpSpPr>
        <p:grpSpPr>
          <a:xfrm>
            <a:off x="5663400" y="1626030"/>
            <a:ext cx="1599261" cy="1104532"/>
            <a:chOff x="4215623" y="2618865"/>
            <a:chExt cx="1765300" cy="1086490"/>
          </a:xfrm>
        </p:grpSpPr>
        <p:sp>
          <p:nvSpPr>
            <p:cNvPr id="21" name="Rectangle 71">
              <a:extLst>
                <a:ext uri="{FF2B5EF4-FFF2-40B4-BE49-F238E27FC236}">
                  <a16:creationId xmlns:a16="http://schemas.microsoft.com/office/drawing/2014/main" id="{8C2F9D8F-3AAD-5F25-937A-E92373684DC4}"/>
                </a:ext>
              </a:extLst>
            </p:cNvPr>
            <p:cNvSpPr/>
            <p:nvPr/>
          </p:nvSpPr>
          <p:spPr>
            <a:xfrm>
              <a:off x="4215623" y="2618865"/>
              <a:ext cx="1765300" cy="1086490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2" name="Graphic 72" descr="Private subnet group icon. ">
              <a:extLst>
                <a:ext uri="{FF2B5EF4-FFF2-40B4-BE49-F238E27FC236}">
                  <a16:creationId xmlns:a16="http://schemas.microsoft.com/office/drawing/2014/main" id="{4D80B48F-7234-4A80-0D4E-53EE724C7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4215623" y="2618865"/>
              <a:ext cx="381000" cy="343292"/>
            </a:xfrm>
            <a:prstGeom prst="rect">
              <a:avLst/>
            </a:prstGeom>
          </p:spPr>
        </p:pic>
      </p:grpSp>
      <p:grpSp>
        <p:nvGrpSpPr>
          <p:cNvPr id="23" name="Group 8" descr="Private subnet group.">
            <a:extLst>
              <a:ext uri="{FF2B5EF4-FFF2-40B4-BE49-F238E27FC236}">
                <a16:creationId xmlns:a16="http://schemas.microsoft.com/office/drawing/2014/main" id="{5DF92DAA-91DA-D2C1-8F50-399D0820D470}"/>
              </a:ext>
            </a:extLst>
          </p:cNvPr>
          <p:cNvGrpSpPr/>
          <p:nvPr/>
        </p:nvGrpSpPr>
        <p:grpSpPr>
          <a:xfrm>
            <a:off x="9307084" y="1631344"/>
            <a:ext cx="1642584" cy="1101601"/>
            <a:chOff x="4215623" y="2618865"/>
            <a:chExt cx="1765300" cy="889002"/>
          </a:xfrm>
        </p:grpSpPr>
        <p:sp>
          <p:nvSpPr>
            <p:cNvPr id="24" name="Rectangle 71">
              <a:extLst>
                <a:ext uri="{FF2B5EF4-FFF2-40B4-BE49-F238E27FC236}">
                  <a16:creationId xmlns:a16="http://schemas.microsoft.com/office/drawing/2014/main" id="{B0AEFC8E-274B-4E36-7446-2F8268B2987E}"/>
                </a:ext>
              </a:extLst>
            </p:cNvPr>
            <p:cNvSpPr/>
            <p:nvPr/>
          </p:nvSpPr>
          <p:spPr>
            <a:xfrm>
              <a:off x="4215623" y="2618865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Private subnet</a:t>
              </a:r>
            </a:p>
          </p:txBody>
        </p:sp>
        <p:pic>
          <p:nvPicPr>
            <p:cNvPr id="25" name="Graphic 72" descr="Private subnet group icon. ">
              <a:extLst>
                <a:ext uri="{FF2B5EF4-FFF2-40B4-BE49-F238E27FC236}">
                  <a16:creationId xmlns:a16="http://schemas.microsoft.com/office/drawing/2014/main" id="{837A6BE9-DF4B-9F2D-5A8C-F2F4B1F03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4215623" y="2618866"/>
              <a:ext cx="347750" cy="282974"/>
            </a:xfrm>
            <a:prstGeom prst="rect">
              <a:avLst/>
            </a:prstGeom>
          </p:spPr>
        </p:pic>
      </p:grpSp>
      <p:grpSp>
        <p:nvGrpSpPr>
          <p:cNvPr id="26" name="Group 8" descr="Private subnet group.">
            <a:extLst>
              <a:ext uri="{FF2B5EF4-FFF2-40B4-BE49-F238E27FC236}">
                <a16:creationId xmlns:a16="http://schemas.microsoft.com/office/drawing/2014/main" id="{867FF588-D0AE-B43C-2D44-D0A8345013CC}"/>
              </a:ext>
            </a:extLst>
          </p:cNvPr>
          <p:cNvGrpSpPr/>
          <p:nvPr/>
        </p:nvGrpSpPr>
        <p:grpSpPr>
          <a:xfrm>
            <a:off x="7325877" y="1628437"/>
            <a:ext cx="1895613" cy="1101602"/>
            <a:chOff x="4215623" y="2618865"/>
            <a:chExt cx="1765300" cy="889002"/>
          </a:xfrm>
        </p:grpSpPr>
        <p:sp>
          <p:nvSpPr>
            <p:cNvPr id="27" name="Rectangle 71">
              <a:extLst>
                <a:ext uri="{FF2B5EF4-FFF2-40B4-BE49-F238E27FC236}">
                  <a16:creationId xmlns:a16="http://schemas.microsoft.com/office/drawing/2014/main" id="{DFB540E9-310B-48D9-F52F-600BFC45D799}"/>
                </a:ext>
              </a:extLst>
            </p:cNvPr>
            <p:cNvSpPr/>
            <p:nvPr/>
          </p:nvSpPr>
          <p:spPr>
            <a:xfrm>
              <a:off x="4215623" y="2618865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8" name="Graphic 72" descr="Private subnet group icon. ">
              <a:extLst>
                <a:ext uri="{FF2B5EF4-FFF2-40B4-BE49-F238E27FC236}">
                  <a16:creationId xmlns:a16="http://schemas.microsoft.com/office/drawing/2014/main" id="{28C27BCD-B483-B9C7-1429-9B980A40A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4215623" y="2618865"/>
              <a:ext cx="310196" cy="279407"/>
            </a:xfrm>
            <a:prstGeom prst="rect">
              <a:avLst/>
            </a:prstGeom>
          </p:spPr>
        </p:pic>
      </p:grpSp>
      <p:pic>
        <p:nvPicPr>
          <p:cNvPr id="29" name="Graphic 75" descr="NAT gateway resource icon for the Amazon VPC service.&#10;">
            <a:extLst>
              <a:ext uri="{FF2B5EF4-FFF2-40B4-BE49-F238E27FC236}">
                <a16:creationId xmlns:a16="http://schemas.microsoft.com/office/drawing/2014/main" id="{BAD0A475-A04D-D0F1-143C-2357F4C75D8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07552" y="1952676"/>
            <a:ext cx="426841" cy="426841"/>
          </a:xfrm>
          <a:prstGeom prst="rect">
            <a:avLst/>
          </a:prstGeom>
        </p:spPr>
      </p:pic>
      <p:sp>
        <p:nvSpPr>
          <p:cNvPr id="30" name="TextBox 17">
            <a:extLst>
              <a:ext uri="{FF2B5EF4-FFF2-40B4-BE49-F238E27FC236}">
                <a16:creationId xmlns:a16="http://schemas.microsoft.com/office/drawing/2014/main" id="{3440A76C-5FDB-F3D9-788C-A8B44219FE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9797" y="2369766"/>
            <a:ext cx="11527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43" name="Graphic 63" descr="Internet gateway resource icon for the Amazon VPC service.&#10;">
            <a:extLst>
              <a:ext uri="{FF2B5EF4-FFF2-40B4-BE49-F238E27FC236}">
                <a16:creationId xmlns:a16="http://schemas.microsoft.com/office/drawing/2014/main" id="{4F40DBB5-B354-F43B-4FD3-7B34452509D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759114" y="3319187"/>
            <a:ext cx="426841" cy="426841"/>
          </a:xfrm>
          <a:prstGeom prst="rect">
            <a:avLst/>
          </a:prstGeom>
        </p:spPr>
      </p:pic>
      <p:sp>
        <p:nvSpPr>
          <p:cNvPr id="44" name="TextBox 12">
            <a:extLst>
              <a:ext uri="{FF2B5EF4-FFF2-40B4-BE49-F238E27FC236}">
                <a16:creationId xmlns:a16="http://schemas.microsoft.com/office/drawing/2014/main" id="{C270665D-9CEE-1CC6-54C2-0A603F8774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258" y="3023685"/>
            <a:ext cx="131016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53" name="Rectangle 62" descr="Availability Zone group.">
            <a:extLst>
              <a:ext uri="{FF2B5EF4-FFF2-40B4-BE49-F238E27FC236}">
                <a16:creationId xmlns:a16="http://schemas.microsoft.com/office/drawing/2014/main" id="{0EE07A6F-637F-2F0D-2BFD-65C51E5BA17D}"/>
              </a:ext>
            </a:extLst>
          </p:cNvPr>
          <p:cNvSpPr/>
          <p:nvPr/>
        </p:nvSpPr>
        <p:spPr>
          <a:xfrm>
            <a:off x="3579685" y="1565335"/>
            <a:ext cx="7398583" cy="1254252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5EBE436-6BA3-A648-B35F-85B6A0E8A903}"/>
              </a:ext>
            </a:extLst>
          </p:cNvPr>
          <p:cNvSpPr txBox="1"/>
          <p:nvPr/>
        </p:nvSpPr>
        <p:spPr>
          <a:xfrm rot="16200000">
            <a:off x="2635479" y="1926894"/>
            <a:ext cx="125424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Zone 2a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783B13E-E461-3E09-0287-09A834A8EEC7}"/>
              </a:ext>
            </a:extLst>
          </p:cNvPr>
          <p:cNvSpPr txBox="1"/>
          <p:nvPr/>
        </p:nvSpPr>
        <p:spPr>
          <a:xfrm>
            <a:off x="6015668" y="1615781"/>
            <a:ext cx="15500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2BC50C0-4F5C-B2DE-C43F-5CBBD304DCDD}"/>
              </a:ext>
            </a:extLst>
          </p:cNvPr>
          <p:cNvSpPr txBox="1"/>
          <p:nvPr/>
        </p:nvSpPr>
        <p:spPr>
          <a:xfrm>
            <a:off x="7835848" y="1604219"/>
            <a:ext cx="25824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grpSp>
        <p:nvGrpSpPr>
          <p:cNvPr id="58" name="Group 9" descr="Public subnet group.">
            <a:extLst>
              <a:ext uri="{FF2B5EF4-FFF2-40B4-BE49-F238E27FC236}">
                <a16:creationId xmlns:a16="http://schemas.microsoft.com/office/drawing/2014/main" id="{668F7448-371A-6D93-6910-382357BA0699}"/>
              </a:ext>
            </a:extLst>
          </p:cNvPr>
          <p:cNvGrpSpPr/>
          <p:nvPr/>
        </p:nvGrpSpPr>
        <p:grpSpPr>
          <a:xfrm>
            <a:off x="3606804" y="4493374"/>
            <a:ext cx="1783618" cy="1104532"/>
            <a:chOff x="5926502" y="2618865"/>
            <a:chExt cx="2035924" cy="1025288"/>
          </a:xfrm>
        </p:grpSpPr>
        <p:sp>
          <p:nvSpPr>
            <p:cNvPr id="59" name="Rectangle 73">
              <a:extLst>
                <a:ext uri="{FF2B5EF4-FFF2-40B4-BE49-F238E27FC236}">
                  <a16:creationId xmlns:a16="http://schemas.microsoft.com/office/drawing/2014/main" id="{C721FBFA-A6D1-D940-BA36-542E2E6C06ED}"/>
                </a:ext>
              </a:extLst>
            </p:cNvPr>
            <p:cNvSpPr/>
            <p:nvPr/>
          </p:nvSpPr>
          <p:spPr>
            <a:xfrm>
              <a:off x="5926502" y="2618865"/>
              <a:ext cx="2035924" cy="1025288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Public subnet</a:t>
              </a:r>
            </a:p>
          </p:txBody>
        </p:sp>
        <p:pic>
          <p:nvPicPr>
            <p:cNvPr id="60" name="Graphic 74" descr="Public subnet group icon. ">
              <a:extLst>
                <a:ext uri="{FF2B5EF4-FFF2-40B4-BE49-F238E27FC236}">
                  <a16:creationId xmlns:a16="http://schemas.microsoft.com/office/drawing/2014/main" id="{9341AB33-6A4E-A7AC-8DCB-AFBB3EDB3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5926503" y="2618865"/>
              <a:ext cx="377682" cy="327738"/>
            </a:xfrm>
            <a:prstGeom prst="rect">
              <a:avLst/>
            </a:prstGeom>
          </p:spPr>
        </p:pic>
      </p:grpSp>
      <p:grpSp>
        <p:nvGrpSpPr>
          <p:cNvPr id="61" name="Group 8" descr="Private subnet group.">
            <a:extLst>
              <a:ext uri="{FF2B5EF4-FFF2-40B4-BE49-F238E27FC236}">
                <a16:creationId xmlns:a16="http://schemas.microsoft.com/office/drawing/2014/main" id="{03785E80-B1AD-5ECE-F3FE-684019DDC215}"/>
              </a:ext>
            </a:extLst>
          </p:cNvPr>
          <p:cNvGrpSpPr/>
          <p:nvPr/>
        </p:nvGrpSpPr>
        <p:grpSpPr>
          <a:xfrm>
            <a:off x="9263646" y="4497457"/>
            <a:ext cx="1617055" cy="1101601"/>
            <a:chOff x="4215623" y="2618865"/>
            <a:chExt cx="1765300" cy="889002"/>
          </a:xfrm>
        </p:grpSpPr>
        <p:sp>
          <p:nvSpPr>
            <p:cNvPr id="62" name="Rectangle 71">
              <a:extLst>
                <a:ext uri="{FF2B5EF4-FFF2-40B4-BE49-F238E27FC236}">
                  <a16:creationId xmlns:a16="http://schemas.microsoft.com/office/drawing/2014/main" id="{4C1FA7B4-BEAA-D360-85FF-CA58F810E27F}"/>
                </a:ext>
              </a:extLst>
            </p:cNvPr>
            <p:cNvSpPr/>
            <p:nvPr/>
          </p:nvSpPr>
          <p:spPr>
            <a:xfrm>
              <a:off x="4215623" y="2618865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Private subnet</a:t>
              </a:r>
            </a:p>
          </p:txBody>
        </p:sp>
        <p:pic>
          <p:nvPicPr>
            <p:cNvPr id="63" name="Graphic 72" descr="Private subnet group icon. ">
              <a:extLst>
                <a:ext uri="{FF2B5EF4-FFF2-40B4-BE49-F238E27FC236}">
                  <a16:creationId xmlns:a16="http://schemas.microsoft.com/office/drawing/2014/main" id="{8B3F80F2-6546-0A90-C117-CB819ACFE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4215623" y="2618866"/>
              <a:ext cx="347750" cy="282974"/>
            </a:xfrm>
            <a:prstGeom prst="rect">
              <a:avLst/>
            </a:prstGeom>
          </p:spPr>
        </p:pic>
      </p:grpSp>
      <p:grpSp>
        <p:nvGrpSpPr>
          <p:cNvPr id="64" name="Group 8" descr="Private subnet group.">
            <a:extLst>
              <a:ext uri="{FF2B5EF4-FFF2-40B4-BE49-F238E27FC236}">
                <a16:creationId xmlns:a16="http://schemas.microsoft.com/office/drawing/2014/main" id="{AD1A0419-64E0-637F-B19C-12D5635A9F23}"/>
              </a:ext>
            </a:extLst>
          </p:cNvPr>
          <p:cNvGrpSpPr/>
          <p:nvPr/>
        </p:nvGrpSpPr>
        <p:grpSpPr>
          <a:xfrm>
            <a:off x="7300646" y="4482965"/>
            <a:ext cx="1904066" cy="1101602"/>
            <a:chOff x="4215623" y="2618865"/>
            <a:chExt cx="1765300" cy="889002"/>
          </a:xfrm>
        </p:grpSpPr>
        <p:sp>
          <p:nvSpPr>
            <p:cNvPr id="65" name="Rectangle 71">
              <a:extLst>
                <a:ext uri="{FF2B5EF4-FFF2-40B4-BE49-F238E27FC236}">
                  <a16:creationId xmlns:a16="http://schemas.microsoft.com/office/drawing/2014/main" id="{6406C0D0-D45D-F24F-6570-3C909A8D146E}"/>
                </a:ext>
              </a:extLst>
            </p:cNvPr>
            <p:cNvSpPr/>
            <p:nvPr/>
          </p:nvSpPr>
          <p:spPr>
            <a:xfrm>
              <a:off x="4215623" y="2618865"/>
              <a:ext cx="1765300" cy="88900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6" name="Graphic 72" descr="Private subnet group icon. ">
              <a:extLst>
                <a:ext uri="{FF2B5EF4-FFF2-40B4-BE49-F238E27FC236}">
                  <a16:creationId xmlns:a16="http://schemas.microsoft.com/office/drawing/2014/main" id="{D2851CDB-DECD-CDB0-CB3C-A3A42A5FD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4215623" y="2618865"/>
              <a:ext cx="310196" cy="279407"/>
            </a:xfrm>
            <a:prstGeom prst="rect">
              <a:avLst/>
            </a:prstGeom>
          </p:spPr>
        </p:pic>
      </p:grpSp>
      <p:sp>
        <p:nvSpPr>
          <p:cNvPr id="71" name="Rectangle 62" descr="Availability Zone group.">
            <a:extLst>
              <a:ext uri="{FF2B5EF4-FFF2-40B4-BE49-F238E27FC236}">
                <a16:creationId xmlns:a16="http://schemas.microsoft.com/office/drawing/2014/main" id="{FA21470A-5EDD-4055-853D-076D0C69FC03}"/>
              </a:ext>
            </a:extLst>
          </p:cNvPr>
          <p:cNvSpPr/>
          <p:nvPr/>
        </p:nvSpPr>
        <p:spPr>
          <a:xfrm>
            <a:off x="3543509" y="4406252"/>
            <a:ext cx="7398583" cy="1463269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42B8124-4C4C-82AF-2D44-A903C38B6228}"/>
              </a:ext>
            </a:extLst>
          </p:cNvPr>
          <p:cNvSpPr txBox="1"/>
          <p:nvPr/>
        </p:nvSpPr>
        <p:spPr>
          <a:xfrm>
            <a:off x="5901613" y="4504119"/>
            <a:ext cx="15500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BCE3F6F-A30C-725D-7051-66035DC2941B}"/>
              </a:ext>
            </a:extLst>
          </p:cNvPr>
          <p:cNvSpPr txBox="1"/>
          <p:nvPr/>
        </p:nvSpPr>
        <p:spPr>
          <a:xfrm>
            <a:off x="7725271" y="4460973"/>
            <a:ext cx="25824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74" name="Graphic 75" descr="NAT gateway resource icon for the Amazon VPC service.&#10;">
            <a:extLst>
              <a:ext uri="{FF2B5EF4-FFF2-40B4-BE49-F238E27FC236}">
                <a16:creationId xmlns:a16="http://schemas.microsoft.com/office/drawing/2014/main" id="{3B9DAC19-1208-CB82-A314-3BA663F8F3A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255229" y="4909261"/>
            <a:ext cx="426841" cy="426841"/>
          </a:xfrm>
          <a:prstGeom prst="rect">
            <a:avLst/>
          </a:prstGeom>
        </p:spPr>
      </p:pic>
      <p:sp>
        <p:nvSpPr>
          <p:cNvPr id="75" name="TextBox 17">
            <a:extLst>
              <a:ext uri="{FF2B5EF4-FFF2-40B4-BE49-F238E27FC236}">
                <a16:creationId xmlns:a16="http://schemas.microsoft.com/office/drawing/2014/main" id="{6BC5CE3D-6955-2C5B-9D14-78948A0C9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7474" y="5326351"/>
            <a:ext cx="11527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grpSp>
        <p:nvGrpSpPr>
          <p:cNvPr id="77" name="Group 8" descr="Private subnet group.">
            <a:extLst>
              <a:ext uri="{FF2B5EF4-FFF2-40B4-BE49-F238E27FC236}">
                <a16:creationId xmlns:a16="http://schemas.microsoft.com/office/drawing/2014/main" id="{9EE64EA1-5FB4-AEAB-E820-95D54DFAA379}"/>
              </a:ext>
            </a:extLst>
          </p:cNvPr>
          <p:cNvGrpSpPr/>
          <p:nvPr/>
        </p:nvGrpSpPr>
        <p:grpSpPr>
          <a:xfrm>
            <a:off x="5594597" y="4492201"/>
            <a:ext cx="1599261" cy="1104532"/>
            <a:chOff x="4215623" y="2618865"/>
            <a:chExt cx="1765300" cy="1086490"/>
          </a:xfrm>
        </p:grpSpPr>
        <p:sp>
          <p:nvSpPr>
            <p:cNvPr id="78" name="Rectangle 71">
              <a:extLst>
                <a:ext uri="{FF2B5EF4-FFF2-40B4-BE49-F238E27FC236}">
                  <a16:creationId xmlns:a16="http://schemas.microsoft.com/office/drawing/2014/main" id="{A0F59F34-699B-3BA3-AF0C-47741DCB0D08}"/>
                </a:ext>
              </a:extLst>
            </p:cNvPr>
            <p:cNvSpPr/>
            <p:nvPr/>
          </p:nvSpPr>
          <p:spPr>
            <a:xfrm>
              <a:off x="4215623" y="2618865"/>
              <a:ext cx="1765300" cy="1086490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9" name="Graphic 72" descr="Private subnet group icon. ">
              <a:extLst>
                <a:ext uri="{FF2B5EF4-FFF2-40B4-BE49-F238E27FC236}">
                  <a16:creationId xmlns:a16="http://schemas.microsoft.com/office/drawing/2014/main" id="{8F92F46B-1C2B-220C-322F-7B0BD138F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4215623" y="2618866"/>
              <a:ext cx="332089" cy="28036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0FFA789D-14A1-7687-42F0-B9E490DAF1A1}"/>
              </a:ext>
            </a:extLst>
          </p:cNvPr>
          <p:cNvSpPr txBox="1"/>
          <p:nvPr/>
        </p:nvSpPr>
        <p:spPr>
          <a:xfrm rot="16200000">
            <a:off x="2396739" y="4799924"/>
            <a:ext cx="171358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Zone 2c</a:t>
            </a:r>
          </a:p>
        </p:txBody>
      </p:sp>
      <p:cxnSp>
        <p:nvCxnSpPr>
          <p:cNvPr id="86" name="Straight Arrow Connector 103">
            <a:extLst>
              <a:ext uri="{FF2B5EF4-FFF2-40B4-BE49-F238E27FC236}">
                <a16:creationId xmlns:a16="http://schemas.microsoft.com/office/drawing/2014/main" id="{8D212024-FE35-9C94-6CF0-A495E5A95BD9}"/>
              </a:ext>
            </a:extLst>
          </p:cNvPr>
          <p:cNvCxnSpPr>
            <a:cxnSpLocks/>
          </p:cNvCxnSpPr>
          <p:nvPr/>
        </p:nvCxnSpPr>
        <p:spPr>
          <a:xfrm>
            <a:off x="3062925" y="3801848"/>
            <a:ext cx="1180434" cy="1166893"/>
          </a:xfrm>
          <a:prstGeom prst="straightConnector1">
            <a:avLst/>
          </a:prstGeom>
          <a:ln w="15875">
            <a:solidFill>
              <a:schemeClr val="tx1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7">
            <a:extLst>
              <a:ext uri="{FF2B5EF4-FFF2-40B4-BE49-F238E27FC236}">
                <a16:creationId xmlns:a16="http://schemas.microsoft.com/office/drawing/2014/main" id="{D71C072B-004E-6FF2-E1F3-8D51610E16DD}"/>
              </a:ext>
            </a:extLst>
          </p:cNvPr>
          <p:cNvCxnSpPr>
            <a:cxnSpLocks/>
          </p:cNvCxnSpPr>
          <p:nvPr/>
        </p:nvCxnSpPr>
        <p:spPr>
          <a:xfrm flipH="1">
            <a:off x="3534985" y="2583684"/>
            <a:ext cx="573698" cy="497215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7">
            <a:extLst>
              <a:ext uri="{FF2B5EF4-FFF2-40B4-BE49-F238E27FC236}">
                <a16:creationId xmlns:a16="http://schemas.microsoft.com/office/drawing/2014/main" id="{B83A4F61-593F-5EE8-DB5C-E427E589D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7365" y="1134890"/>
            <a:ext cx="11527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(10.0.0.0 / 16)</a:t>
            </a:r>
          </a:p>
        </p:txBody>
      </p:sp>
      <p:sp>
        <p:nvSpPr>
          <p:cNvPr id="115" name="TextBox 17">
            <a:extLst>
              <a:ext uri="{FF2B5EF4-FFF2-40B4-BE49-F238E27FC236}">
                <a16:creationId xmlns:a16="http://schemas.microsoft.com/office/drawing/2014/main" id="{786CB4C3-3F0E-71D6-AFA3-58ACCD7E6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5604" y="2894112"/>
            <a:ext cx="11527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(10.0.0.0 / 24)</a:t>
            </a:r>
          </a:p>
        </p:txBody>
      </p:sp>
      <p:sp>
        <p:nvSpPr>
          <p:cNvPr id="116" name="TextBox 17">
            <a:extLst>
              <a:ext uri="{FF2B5EF4-FFF2-40B4-BE49-F238E27FC236}">
                <a16:creationId xmlns:a16="http://schemas.microsoft.com/office/drawing/2014/main" id="{DB509A10-8D78-B722-1006-EA4B83271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852" y="2864053"/>
            <a:ext cx="11527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(10.0.2.0 / 24)</a:t>
            </a:r>
          </a:p>
        </p:txBody>
      </p:sp>
      <p:sp>
        <p:nvSpPr>
          <p:cNvPr id="117" name="TextBox 17">
            <a:extLst>
              <a:ext uri="{FF2B5EF4-FFF2-40B4-BE49-F238E27FC236}">
                <a16:creationId xmlns:a16="http://schemas.microsoft.com/office/drawing/2014/main" id="{516B4C26-ABF7-C482-9B80-86011B1662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7295" y="2878447"/>
            <a:ext cx="11527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(10.0.4.0 / 24)</a:t>
            </a:r>
          </a:p>
        </p:txBody>
      </p:sp>
      <p:sp>
        <p:nvSpPr>
          <p:cNvPr id="118" name="TextBox 17">
            <a:extLst>
              <a:ext uri="{FF2B5EF4-FFF2-40B4-BE49-F238E27FC236}">
                <a16:creationId xmlns:a16="http://schemas.microsoft.com/office/drawing/2014/main" id="{ABCD093D-B781-97C9-84F5-ED0927B51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3965" y="2894024"/>
            <a:ext cx="11527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(10.0.6.0 / 24)</a:t>
            </a:r>
          </a:p>
        </p:txBody>
      </p:sp>
      <p:sp>
        <p:nvSpPr>
          <p:cNvPr id="119" name="TextBox 17">
            <a:extLst>
              <a:ext uri="{FF2B5EF4-FFF2-40B4-BE49-F238E27FC236}">
                <a16:creationId xmlns:a16="http://schemas.microsoft.com/office/drawing/2014/main" id="{A3CFF594-37DD-CB7B-7D2E-9F7346249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6400" y="4065440"/>
            <a:ext cx="11527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(10.0.1.0 / 24)</a:t>
            </a:r>
          </a:p>
        </p:txBody>
      </p:sp>
      <p:sp>
        <p:nvSpPr>
          <p:cNvPr id="120" name="TextBox 17">
            <a:extLst>
              <a:ext uri="{FF2B5EF4-FFF2-40B4-BE49-F238E27FC236}">
                <a16:creationId xmlns:a16="http://schemas.microsoft.com/office/drawing/2014/main" id="{B0F274AF-BFAA-7CEE-F52E-B7A7C4B053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4837" y="4058419"/>
            <a:ext cx="11527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(10.0.3.0 / 24)</a:t>
            </a:r>
          </a:p>
        </p:txBody>
      </p:sp>
      <p:sp>
        <p:nvSpPr>
          <p:cNvPr id="121" name="TextBox 17">
            <a:extLst>
              <a:ext uri="{FF2B5EF4-FFF2-40B4-BE49-F238E27FC236}">
                <a16:creationId xmlns:a16="http://schemas.microsoft.com/office/drawing/2014/main" id="{7079D2A1-54F9-D085-BF5B-61B00F063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3470" y="4065440"/>
            <a:ext cx="11527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(10.0.5.0 / 24)</a:t>
            </a:r>
          </a:p>
        </p:txBody>
      </p:sp>
      <p:sp>
        <p:nvSpPr>
          <p:cNvPr id="122" name="TextBox 17">
            <a:extLst>
              <a:ext uri="{FF2B5EF4-FFF2-40B4-BE49-F238E27FC236}">
                <a16:creationId xmlns:a16="http://schemas.microsoft.com/office/drawing/2014/main" id="{3705C381-C129-F119-5B74-E9882F7D2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3965" y="4080325"/>
            <a:ext cx="11527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(10.0.7.0 / 24)</a:t>
            </a:r>
          </a:p>
        </p:txBody>
      </p:sp>
      <p:sp>
        <p:nvSpPr>
          <p:cNvPr id="123" name="TextBox 12">
            <a:extLst>
              <a:ext uri="{FF2B5EF4-FFF2-40B4-BE49-F238E27FC236}">
                <a16:creationId xmlns:a16="http://schemas.microsoft.com/office/drawing/2014/main" id="{D32CBE73-63FB-3AF3-89C9-C5ED28E290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1640" y="1414125"/>
            <a:ext cx="131016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ap-northeast-2</a:t>
            </a:r>
          </a:p>
        </p:txBody>
      </p:sp>
    </p:spTree>
    <p:extLst>
      <p:ext uri="{BB962C8B-B14F-4D97-AF65-F5344CB8AC3E}">
        <p14:creationId xmlns:p14="http://schemas.microsoft.com/office/powerpoint/2010/main" val="2951396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76767062-75C1-B760-852A-E924A44E2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>
            <a:extLst>
              <a:ext uri="{FF2B5EF4-FFF2-40B4-BE49-F238E27FC236}">
                <a16:creationId xmlns:a16="http://schemas.microsoft.com/office/drawing/2014/main" id="{46D5158D-25F9-BFD3-0C5D-8DEE7BA287F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 altLang="ko-KR" dirty="0" err="1"/>
              <a:t>VPC</a:t>
            </a:r>
            <a:r>
              <a:rPr lang="en-US" altLang="ko-KR" dirty="0"/>
              <a:t> </a:t>
            </a:r>
            <a:r>
              <a:rPr lang="ko-KR" altLang="en-US" dirty="0"/>
              <a:t>네트워크 구성</a:t>
            </a:r>
            <a:endParaRPr sz="1800" b="0" dirty="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089A5D6-62D9-06ED-BAF8-693A623F3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416" y="836822"/>
            <a:ext cx="10589143" cy="5442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라우팅 테이블 구성</a:t>
            </a:r>
            <a:r>
              <a:rPr kumimoji="0" lang="en-US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별도의 </a:t>
            </a:r>
            <a:r>
              <a:rPr kumimoji="0" lang="en-US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NACL </a:t>
            </a:r>
            <a:r>
              <a:rPr kumimoji="0" lang="ko-K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없음</a:t>
            </a:r>
            <a:r>
              <a:rPr kumimoji="0" lang="en-US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4593557-FD20-23C2-56A1-FBB24E191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19" y="1341527"/>
            <a:ext cx="5856448" cy="220260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059147D-E1B7-7C35-811D-37F05306E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19" y="3623949"/>
            <a:ext cx="5860025" cy="2210067"/>
          </a:xfrm>
          <a:prstGeom prst="rect">
            <a:avLst/>
          </a:prstGeom>
        </p:spPr>
      </p:pic>
      <p:graphicFrame>
        <p:nvGraphicFramePr>
          <p:cNvPr id="22" name="Google Shape;162;p16">
            <a:extLst>
              <a:ext uri="{FF2B5EF4-FFF2-40B4-BE49-F238E27FC236}">
                <a16:creationId xmlns:a16="http://schemas.microsoft.com/office/drawing/2014/main" id="{61D7D7B9-086E-178A-8DB3-696BD66D1A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2070442"/>
              </p:ext>
            </p:extLst>
          </p:nvPr>
        </p:nvGraphicFramePr>
        <p:xfrm>
          <a:off x="6221258" y="2165837"/>
          <a:ext cx="5856448" cy="2916225"/>
        </p:xfrm>
        <a:graphic>
          <a:graphicData uri="http://schemas.openxmlformats.org/drawingml/2006/table">
            <a:tbl>
              <a:tblPr firstRow="1" bandRow="1">
                <a:noFill/>
                <a:tableStyleId>{C45857A1-DD15-4F62-9ECC-6CCE45A0719C}</a:tableStyleId>
              </a:tblPr>
              <a:tblGrid>
                <a:gridCol w="1321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1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85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2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Route Table</a:t>
                      </a:r>
                      <a:endParaRPr sz="1200" b="1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Destination</a:t>
                      </a:r>
                      <a:endParaRPr sz="1200" b="1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Target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Lab-</a:t>
                      </a: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rtb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-public</a:t>
                      </a:r>
                      <a:endParaRPr sz="1200" b="1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200" b="1" u="none" strike="noStrike" cap="none" dirty="0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0.0.0.0 / 0</a:t>
                      </a:r>
                      <a:endParaRPr sz="1200" b="1" u="none" strike="noStrike" cap="none" dirty="0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rgbClr val="0C0C0C"/>
                          </a:solidFill>
                        </a:rPr>
                        <a:t>Internet gateway</a:t>
                      </a:r>
                      <a:endParaRPr sz="1200" b="1" u="none" strike="noStrike" cap="none"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200" b="1" u="none" strike="noStrike" cap="none" dirty="0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10.0.0.0 / 16</a:t>
                      </a:r>
                      <a:endParaRPr sz="1200" b="1" u="none" strike="noStrike" cap="none" dirty="0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rgbClr val="0C0C0C"/>
                          </a:solidFill>
                        </a:rPr>
                        <a:t>Local</a:t>
                      </a:r>
                      <a:endParaRPr sz="1200" b="1" u="none" strike="noStrike" cap="none"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b="1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Lab-</a:t>
                      </a:r>
                      <a:r>
                        <a:rPr lang="en-US" altLang="ko-KR" sz="1200" b="1" u="none" strike="noStrike" cap="none" dirty="0" err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rtb</a:t>
                      </a:r>
                      <a:r>
                        <a:rPr lang="en-US" altLang="ko-KR" sz="1200" b="1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lang="en-US" altLang="ko-KR" sz="1200" b="1" u="none" strike="noStrike" cap="none" dirty="0" err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private1</a:t>
                      </a:r>
                      <a:endParaRPr lang="en-US" altLang="ko-KR" sz="1200" b="1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200" b="1" u="none" strike="noStrike" cap="none" dirty="0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0.0.0.0 / 0</a:t>
                      </a:r>
                      <a:endParaRPr sz="1200" b="1" u="none" strike="noStrike" cap="none" dirty="0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rgbClr val="0C0C0C"/>
                          </a:solidFill>
                        </a:rPr>
                        <a:t>NAT – </a:t>
                      </a:r>
                      <a:r>
                        <a:rPr lang="en-US" sz="1200" b="1" u="none" strike="noStrike" cap="none" dirty="0" err="1">
                          <a:solidFill>
                            <a:srgbClr val="0C0C0C"/>
                          </a:solidFill>
                        </a:rPr>
                        <a:t>2a</a:t>
                      </a:r>
                      <a:endParaRPr sz="1200" b="1" u="none" strike="noStrike" cap="none"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200" b="1" u="none" strike="noStrike" cap="none" dirty="0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10.0.0.0 / 16</a:t>
                      </a:r>
                      <a:endParaRPr sz="1200" b="1" u="none" strike="noStrike" cap="none" dirty="0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rgbClr val="0C0C0C"/>
                          </a:solidFill>
                        </a:rPr>
                        <a:t>Local</a:t>
                      </a:r>
                      <a:endParaRPr sz="1200" b="1" u="none" strike="noStrike" cap="none"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Lab-</a:t>
                      </a: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rtb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private2</a:t>
                      </a:r>
                      <a:endParaRPr sz="1200" b="1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200" b="1" u="none" strike="noStrike" cap="none" dirty="0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0.0.0.0 / 0</a:t>
                      </a:r>
                      <a:endParaRPr sz="1200" b="1" u="none" strike="noStrike" cap="none" dirty="0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200" b="1" u="none" strike="noStrike" cap="none" dirty="0"/>
                        <a:t>NAT – </a:t>
                      </a:r>
                      <a:r>
                        <a:rPr lang="en-US" sz="1200" b="1" u="none" strike="noStrike" cap="none" dirty="0" err="1"/>
                        <a:t>2c</a:t>
                      </a:r>
                      <a:endParaRPr sz="1200" b="1" u="none" strike="noStrike" cap="none"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9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200" b="1" u="none" strike="noStrike" cap="none" dirty="0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10.0.0.0 / 16</a:t>
                      </a:r>
                      <a:endParaRPr sz="1200" b="1" u="none" strike="noStrike" cap="none" dirty="0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200" b="1" u="none" strike="noStrike" cap="none" dirty="0"/>
                        <a:t>Local</a:t>
                      </a:r>
                      <a:endParaRPr sz="1200" b="1" u="none" strike="noStrike" cap="none" dirty="0"/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0512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2069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Bespin Global New">
      <a:dk1>
        <a:srgbClr val="000000"/>
      </a:dk1>
      <a:lt1>
        <a:srgbClr val="FFFFFF"/>
      </a:lt1>
      <a:dk2>
        <a:srgbClr val="5E626B"/>
      </a:dk2>
      <a:lt2>
        <a:srgbClr val="7488A5"/>
      </a:lt2>
      <a:accent1>
        <a:srgbClr val="E54B0D"/>
      </a:accent1>
      <a:accent2>
        <a:srgbClr val="0070C0"/>
      </a:accent2>
      <a:accent3>
        <a:srgbClr val="664E9C"/>
      </a:accent3>
      <a:accent4>
        <a:srgbClr val="E54B0D"/>
      </a:accent4>
      <a:accent5>
        <a:srgbClr val="ADB9CA"/>
      </a:accent5>
      <a:accent6>
        <a:srgbClr val="7F7F7F"/>
      </a:accent6>
      <a:hlink>
        <a:srgbClr val="0070C0"/>
      </a:hlink>
      <a:folHlink>
        <a:srgbClr val="7488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1809</Words>
  <Application>Microsoft Office PowerPoint</Application>
  <PresentationFormat>와이드스크린</PresentationFormat>
  <Paragraphs>511</Paragraphs>
  <Slides>34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7" baseType="lpstr">
      <vt:lpstr>Arial</vt:lpstr>
      <vt:lpstr>Gothic A1</vt:lpstr>
      <vt:lpstr>Office 테마</vt:lpstr>
      <vt:lpstr>AWS 기반 고가용성 웹사이트 아키텍처 구축</vt:lpstr>
      <vt:lpstr>AGENDA </vt:lpstr>
      <vt:lpstr>001. 시나리오 설정과 최종 설계 </vt:lpstr>
      <vt:lpstr>시나리오 배경 </vt:lpstr>
      <vt:lpstr>요구사항</vt:lpstr>
      <vt:lpstr>최종 아키텍처 </vt:lpstr>
      <vt:lpstr>002. 구축 과정 </vt:lpstr>
      <vt:lpstr>VPC 네트워크 구성</vt:lpstr>
      <vt:lpstr>VPC 네트워크 구성</vt:lpstr>
      <vt:lpstr>EC2로 웹서버 구축</vt:lpstr>
      <vt:lpstr>EC2로 웹서버 구축</vt:lpstr>
      <vt:lpstr>RDS 데이터베이스 구성</vt:lpstr>
      <vt:lpstr>RDS 데이터베이스 구성</vt:lpstr>
      <vt:lpstr>RDS 데이터베이스 구성</vt:lpstr>
      <vt:lpstr>EFS로 파일 시스템 구성</vt:lpstr>
      <vt:lpstr>EFS로 파일 시스템 구성</vt:lpstr>
      <vt:lpstr>EFS로 파일 시스템 구성</vt:lpstr>
      <vt:lpstr>EFS로 파일 시스템 구성</vt:lpstr>
      <vt:lpstr>Load Balancing &amp; Autoscaling</vt:lpstr>
      <vt:lpstr>Load Balancing &amp; Autoscaling</vt:lpstr>
      <vt:lpstr>Load Balancing &amp; Autoscaling</vt:lpstr>
      <vt:lpstr>Load Balancing &amp; Autoscaling</vt:lpstr>
      <vt:lpstr>Load Balancing &amp; Autoscaling</vt:lpstr>
      <vt:lpstr>Load Balancing &amp; Autoscaling</vt:lpstr>
      <vt:lpstr>Load Balancing &amp; Autoscaling</vt:lpstr>
      <vt:lpstr>Load Balancing &amp; Autoscaling</vt:lpstr>
      <vt:lpstr>S3를 활용한 정적 자원 관리</vt:lpstr>
      <vt:lpstr>S3를 활용한 정적 자원 관리</vt:lpstr>
      <vt:lpstr>Route 53으로 DNS 설정</vt:lpstr>
      <vt:lpstr>Route 53으로 DNS 설정</vt:lpstr>
      <vt:lpstr>003. 개선 방향 </vt:lpstr>
      <vt:lpstr>Web, WAS 역할 분할, ElastiCache 기반 세션 유지</vt:lpstr>
      <vt:lpstr>기타 개선점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기반 고가용성 웹사이트 아키텍쳐 설계 </dc:title>
  <cp:lastModifiedBy>유상준</cp:lastModifiedBy>
  <cp:revision>486</cp:revision>
  <dcterms:modified xsi:type="dcterms:W3CDTF">2024-11-10T15:46:05Z</dcterms:modified>
</cp:coreProperties>
</file>